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253.bin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sldIdLst>
    <p:sldId id="316" r:id="rId2"/>
    <p:sldId id="1784" r:id="rId3"/>
    <p:sldId id="875" r:id="rId4"/>
    <p:sldId id="1794" r:id="rId5"/>
    <p:sldId id="1797" r:id="rId6"/>
    <p:sldId id="1798" r:id="rId7"/>
    <p:sldId id="1799" r:id="rId8"/>
    <p:sldId id="1800" r:id="rId9"/>
    <p:sldId id="1788" r:id="rId10"/>
    <p:sldId id="1801" r:id="rId11"/>
    <p:sldId id="1786" r:id="rId12"/>
    <p:sldId id="1791" r:id="rId13"/>
  </p:sldIdLst>
  <p:sldSz cx="18288000" cy="10287000"/>
  <p:notesSz cx="18288000" cy="10287000"/>
  <p:embeddedFontLs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SemiBold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85856-F86A-49BB-905D-8CD7828F420A}" v="47" dt="2025-01-15T19:12:28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2" autoAdjust="0"/>
    <p:restoredTop sz="94600" autoAdjust="0"/>
  </p:normalViewPr>
  <p:slideViewPr>
    <p:cSldViewPr snapToGrid="0">
      <p:cViewPr>
        <p:scale>
          <a:sx n="40" d="100"/>
          <a:sy n="40" d="100"/>
        </p:scale>
        <p:origin x="25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49CD3-2540-4AB3-8EA9-7EF3672F66D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2B623-1BD3-4606-ABDB-136ADD85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Donor logos?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B623-1BD3-4606-ABDB-136ADD852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B623-1BD3-4606-ABDB-136ADD852C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55CBD-8FC7-4020-1E79-C56DE9C4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695B5-6DF8-DC45-D432-F760346C9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CD48B-52AF-4E0B-5FFF-6CBBC5851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D218-E3F9-6EE8-AD85-4279556E0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B623-1BD3-4606-ABDB-136ADD852C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Donor logos?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B623-1BD3-4606-ABDB-136ADD852C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1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BAFEA-EB2C-481E-1EA0-6C087020D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8BD7B-B146-1B14-E731-A31656491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E574E0-196A-DD36-B5B0-8DF1C6AE7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Donor logos?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DA9DD-CCDB-2B18-E015-572A29E14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B623-1BD3-4606-ABDB-136ADD852C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8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petecaribbean.org/" TargetMode="External"/><Relationship Id="rId5" Type="http://schemas.openxmlformats.org/officeDocument/2006/relationships/image" Target="../media/image3.bin"/><Relationship Id="rId4" Type="http://schemas.openxmlformats.org/officeDocument/2006/relationships/image" Target="../media/image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bin"/><Relationship Id="rId4" Type="http://schemas.openxmlformats.org/officeDocument/2006/relationships/image" Target="../media/image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bin"/><Relationship Id="rId4" Type="http://schemas.openxmlformats.org/officeDocument/2006/relationships/image" Target="../media/image2.bin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bin"/><Relationship Id="rId5" Type="http://schemas.openxmlformats.org/officeDocument/2006/relationships/image" Target="../media/image11.bin"/><Relationship Id="rId4" Type="http://schemas.openxmlformats.org/officeDocument/2006/relationships/image" Target="../media/image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bin"/><Relationship Id="rId13" Type="http://schemas.openxmlformats.org/officeDocument/2006/relationships/image" Target="../media/image22.bin"/><Relationship Id="rId3" Type="http://schemas.openxmlformats.org/officeDocument/2006/relationships/image" Target="../media/image13.bin"/><Relationship Id="rId7" Type="http://schemas.openxmlformats.org/officeDocument/2006/relationships/image" Target="../media/image16.bin"/><Relationship Id="rId12" Type="http://schemas.openxmlformats.org/officeDocument/2006/relationships/image" Target="../media/image2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bin"/><Relationship Id="rId11" Type="http://schemas.openxmlformats.org/officeDocument/2006/relationships/image" Target="../media/image20.bin"/><Relationship Id="rId5" Type="http://schemas.openxmlformats.org/officeDocument/2006/relationships/image" Target="../media/image14.bin"/><Relationship Id="rId10" Type="http://schemas.openxmlformats.org/officeDocument/2006/relationships/image" Target="../media/image19.bin"/><Relationship Id="rId4" Type="http://schemas.openxmlformats.org/officeDocument/2006/relationships/image" Target="../media/image1.bin"/><Relationship Id="rId9" Type="http://schemas.openxmlformats.org/officeDocument/2006/relationships/image" Target="../media/image18.bin"/><Relationship Id="rId14" Type="http://schemas.openxmlformats.org/officeDocument/2006/relationships/image" Target="../media/image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7" Type="http://schemas.openxmlformats.org/officeDocument/2006/relationships/image" Target="../media/image23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bin"/><Relationship Id="rId5" Type="http://schemas.openxmlformats.org/officeDocument/2006/relationships/image" Target="../media/image11.bin"/><Relationship Id="rId4" Type="http://schemas.openxmlformats.org/officeDocument/2006/relationships/image" Target="../media/image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bin"/><Relationship Id="rId5" Type="http://schemas.openxmlformats.org/officeDocument/2006/relationships/image" Target="../media/image11.bin"/><Relationship Id="rId4" Type="http://schemas.openxmlformats.org/officeDocument/2006/relationships/image" Target="../media/image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544" Type="http://schemas.openxmlformats.org/officeDocument/2006/relationships/image" Target="../media/image32.svg"/><Relationship Id="rId7" Type="http://schemas.openxmlformats.org/officeDocument/2006/relationships/image" Target="../media/image26.png"/><Relationship Id="rId543" Type="http://schemas.openxmlformats.org/officeDocument/2006/relationships/image" Target="../media/image31.png"/><Relationship Id="rId2" Type="http://schemas.openxmlformats.org/officeDocument/2006/relationships/image" Target="../media/image1.bin"/><Relationship Id="rId53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bin"/><Relationship Id="rId542" Type="http://schemas.openxmlformats.org/officeDocument/2006/relationships/image" Target="../media/image30.svg"/><Relationship Id="rId5" Type="http://schemas.openxmlformats.org/officeDocument/2006/relationships/image" Target="../media/image24.bin"/><Relationship Id="rId538" Type="http://schemas.openxmlformats.org/officeDocument/2006/relationships/image" Target="../media/image253.bin"/><Relationship Id="rId541" Type="http://schemas.openxmlformats.org/officeDocument/2006/relationships/image" Target="../media/image29.png"/><Relationship Id="rId4" Type="http://schemas.openxmlformats.org/officeDocument/2006/relationships/image" Target="../media/image10.bin"/><Relationship Id="rId540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bin"/><Relationship Id="rId3" Type="http://schemas.openxmlformats.org/officeDocument/2006/relationships/image" Target="../media/image2.bin"/><Relationship Id="rId7" Type="http://schemas.openxmlformats.org/officeDocument/2006/relationships/image" Target="../media/image34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bin"/><Relationship Id="rId5" Type="http://schemas.openxmlformats.org/officeDocument/2006/relationships/image" Target="../media/image11.bin"/><Relationship Id="rId4" Type="http://schemas.openxmlformats.org/officeDocument/2006/relationships/image" Target="../media/image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ompetecaribbean@iadb.org." TargetMode="External"/><Relationship Id="rId3" Type="http://schemas.openxmlformats.org/officeDocument/2006/relationships/image" Target="../media/image1.bin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bin"/><Relationship Id="rId4" Type="http://schemas.openxmlformats.org/officeDocument/2006/relationships/image" Target="../media/image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3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22" name="Click here to edit title-46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2119313"/>
            <a:ext cx="12011025" cy="1104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200" b="1" spc="-252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Compete Caribbean+</a:t>
            </a:r>
          </a:p>
        </p:txBody>
      </p:sp>
      <p:sp>
        <p:nvSpPr>
          <p:cNvPr id="324" name="Click here to edit subtitle-43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399" y="3283649"/>
            <a:ext cx="12582145" cy="406765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F2F2F2">
                    <a:alpha val="100000"/>
                  </a:srgbClr>
                </a:solidFill>
                <a:latin typeface="Montserrat" panose="00000700000000000000" pitchFamily="2" charset="0"/>
              </a:rPr>
              <a:t>Partnering for a Competitive, Equitable and Climate-Smart Caribbean Region 
 </a:t>
            </a:r>
            <a:r>
              <a:rPr lang="en-US" sz="2100" spc="-21" dirty="0">
                <a:solidFill>
                  <a:srgbClr val="F2F2F2">
                    <a:alpha val="100000"/>
                  </a:srgbClr>
                </a:solidFill>
                <a:latin typeface="Montserrat" panose="00000700000000000000" pitchFamily="2" charset="0"/>
                <a:hlinkClick r:id="rId6"/>
              </a:rPr>
              <a:t>www.competecaribbean.org</a:t>
            </a:r>
            <a:endParaRPr lang="en-US" sz="21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3192"/>
              </a:lnSpc>
            </a:pPr>
            <a:endParaRPr lang="en-US" sz="21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3192"/>
              </a:lnSpc>
            </a:pPr>
            <a:endParaRPr lang="en-US" sz="21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3192"/>
              </a:lnSpc>
            </a:pPr>
            <a:endParaRPr lang="en-US" sz="21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3192"/>
              </a:lnSpc>
            </a:pPr>
            <a:endParaRPr lang="en-US" sz="21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3192"/>
              </a:lnSpc>
            </a:pPr>
            <a:endParaRPr lang="en-US" sz="21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3192"/>
              </a:lnSpc>
            </a:pPr>
            <a:endParaRPr lang="en-US" sz="60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>
              <a:lnSpc>
                <a:spcPts val="3192"/>
              </a:lnSpc>
            </a:pPr>
            <a:r>
              <a:rPr lang="en-US" sz="6000" b="1" spc="-252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CC+ Cluster and Value Chain Call</a:t>
            </a:r>
          </a:p>
          <a:p>
            <a:pPr algn="l">
              <a:lnSpc>
                <a:spcPts val="3192"/>
              </a:lnSpc>
            </a:pPr>
            <a:endParaRPr lang="en-US" sz="2100" spc="-21" dirty="0">
              <a:solidFill>
                <a:srgbClr val="F2F2F2">
                  <a:alpha val="100000"/>
                </a:srgbClr>
              </a:solidFill>
              <a:latin typeface="Montserrat" panose="000007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99244-4564-30E8-D5D8-804AB47828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1526"/>
          <a:stretch/>
        </p:blipFill>
        <p:spPr>
          <a:xfrm>
            <a:off x="800100" y="8982074"/>
            <a:ext cx="6611863" cy="7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9B09B-08A1-7BC6-D6F2-A386EBB3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Rect">
            <a:extLst>
              <a:ext uri="{FF2B5EF4-FFF2-40B4-BE49-F238E27FC236}">
                <a16:creationId xmlns:a16="http://schemas.microsoft.com/office/drawing/2014/main" id="{BB062103-AF6B-3CA0-D219-5046F5AD4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8" name="Rect">
            <a:extLst>
              <a:ext uri="{FF2B5EF4-FFF2-40B4-BE49-F238E27FC236}">
                <a16:creationId xmlns:a16="http://schemas.microsoft.com/office/drawing/2014/main" id="{7196EDE9-3CA1-B169-E6DD-8AA795E0E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320" name="Rect">
            <a:extLst>
              <a:ext uri="{FF2B5EF4-FFF2-40B4-BE49-F238E27FC236}">
                <a16:creationId xmlns:a16="http://schemas.microsoft.com/office/drawing/2014/main" id="{C34A92A2-EBD8-862B-F5DB-3AB130089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22" name="Click here to edit title-461">
            <a:extLst>
              <a:ext uri="{FF2B5EF4-FFF2-40B4-BE49-F238E27FC236}">
                <a16:creationId xmlns:a16="http://schemas.microsoft.com/office/drawing/2014/main" id="{7720E851-1838-473A-10A6-03259526EFDB}"/>
              </a:ext>
            </a:extLst>
          </p:cNvPr>
          <p:cNvSpPr txBox="1"/>
          <p:nvPr/>
        </p:nvSpPr>
        <p:spPr>
          <a:xfrm>
            <a:off x="914400" y="4389723"/>
            <a:ext cx="12011025" cy="1104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200" b="1" spc="-252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Annexes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02DED-5F06-4F08-2C93-E7CC1B2E48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1526"/>
          <a:stretch/>
        </p:blipFill>
        <p:spPr>
          <a:xfrm>
            <a:off x="800100" y="8982074"/>
            <a:ext cx="6611863" cy="7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6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9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109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4052085"/>
            <a:ext cx="5438775" cy="2114550"/>
          </a:xfrm>
          <a:prstGeom prst="rect">
            <a:avLst/>
          </a:prstGeom>
        </p:spPr>
      </p:pic>
      <p:sp>
        <p:nvSpPr>
          <p:cNvPr id="109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4661810"/>
            <a:ext cx="4876800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WHAT?</a:t>
            </a:r>
          </a:p>
        </p:txBody>
      </p:sp>
      <p:sp>
        <p:nvSpPr>
          <p:cNvPr id="1098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5141013"/>
            <a:ext cx="4876800" cy="5539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800" u="sng" dirty="0">
                <a:solidFill>
                  <a:schemeClr val="bg1"/>
                </a:solidFill>
                <a:latin typeface="Montserrat" pitchFamily="2" charset="0"/>
              </a:rPr>
              <a:t>What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 are you planning to do? 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  <a:sym typeface="Wingdings" panose="05000000000000000000" pitchFamily="2" charset="2"/>
              </a:rPr>
              <a:t> Priority areas with clear objectives and targets</a:t>
            </a:r>
            <a:endParaRPr lang="en-US" sz="1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0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540436" y="4052210"/>
            <a:ext cx="5438775" cy="2114550"/>
          </a:xfrm>
          <a:prstGeom prst="rect">
            <a:avLst/>
          </a:prstGeom>
        </p:spPr>
      </p:pic>
      <p:sp>
        <p:nvSpPr>
          <p:cNvPr id="110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32568" y="4484261"/>
            <a:ext cx="4876800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WHY?</a:t>
            </a:r>
          </a:p>
        </p:txBody>
      </p:sp>
      <p:sp>
        <p:nvSpPr>
          <p:cNvPr id="110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32568" y="4963464"/>
            <a:ext cx="4876800" cy="8309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800" u="sng" dirty="0">
                <a:solidFill>
                  <a:schemeClr val="bg1"/>
                </a:solidFill>
                <a:latin typeface="Montserrat" pitchFamily="2" charset="0"/>
              </a:rPr>
              <a:t>Why?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  <a:sym typeface="Wingdings" panose="05000000000000000000" pitchFamily="2" charset="2"/>
              </a:rPr>
              <a:t>To solve which problem or opportunity?  Outcomes and impact over time</a:t>
            </a:r>
            <a:endParaRPr lang="en-US" sz="1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0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166568" y="4052210"/>
            <a:ext cx="5438775" cy="2114550"/>
          </a:xfrm>
          <a:prstGeom prst="rect">
            <a:avLst/>
          </a:prstGeom>
        </p:spPr>
      </p:pic>
      <p:sp>
        <p:nvSpPr>
          <p:cNvPr id="1108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4310853"/>
            <a:ext cx="4876800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HOW?</a:t>
            </a:r>
          </a:p>
        </p:txBody>
      </p:sp>
      <p:sp>
        <p:nvSpPr>
          <p:cNvPr id="1110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4790056"/>
            <a:ext cx="4876800" cy="110799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800" u="sng" dirty="0">
                <a:solidFill>
                  <a:schemeClr val="bg1"/>
                </a:solidFill>
                <a:latin typeface="Montserrat" pitchFamily="2" charset="0"/>
              </a:rPr>
              <a:t>How?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 What activities must be implemented? What else should be done by key stakeholders to achieve the overall objectives of the cluster?</a:t>
            </a:r>
          </a:p>
        </p:txBody>
      </p:sp>
      <p:pic>
        <p:nvPicPr>
          <p:cNvPr id="11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6349545"/>
            <a:ext cx="5438775" cy="2114550"/>
          </a:xfrm>
          <a:prstGeom prst="rect">
            <a:avLst/>
          </a:prstGeom>
        </p:spPr>
      </p:pic>
      <p:sp>
        <p:nvSpPr>
          <p:cNvPr id="1114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6808412"/>
            <a:ext cx="4876800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WHO?</a:t>
            </a:r>
          </a:p>
        </p:txBody>
      </p:sp>
      <p:sp>
        <p:nvSpPr>
          <p:cNvPr id="1116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7287615"/>
            <a:ext cx="4876800" cy="5539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800" u="sng" dirty="0">
                <a:solidFill>
                  <a:schemeClr val="bg1"/>
                </a:solidFill>
                <a:latin typeface="Montserrat" pitchFamily="2" charset="0"/>
              </a:rPr>
              <a:t>Who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 is responsible for what? Who is coordinating everything? </a:t>
            </a:r>
          </a:p>
        </p:txBody>
      </p:sp>
      <p:pic>
        <p:nvPicPr>
          <p:cNvPr id="11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540436" y="6349545"/>
            <a:ext cx="5438775" cy="2114550"/>
          </a:xfrm>
          <a:prstGeom prst="rect">
            <a:avLst/>
          </a:prstGeom>
        </p:spPr>
      </p:pic>
      <p:sp>
        <p:nvSpPr>
          <p:cNvPr id="1120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32568" y="6770029"/>
            <a:ext cx="4876800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HOW MUCH?</a:t>
            </a:r>
          </a:p>
        </p:txBody>
      </p:sp>
      <p:sp>
        <p:nvSpPr>
          <p:cNvPr id="1122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32568" y="7249232"/>
            <a:ext cx="4876800" cy="8309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800" u="sng" dirty="0">
                <a:solidFill>
                  <a:schemeClr val="bg1"/>
                </a:solidFill>
                <a:latin typeface="Montserrat" pitchFamily="2" charset="0"/>
              </a:rPr>
              <a:t>How much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 does each stakeholder contribute? How much does the cluster contributes? </a:t>
            </a:r>
          </a:p>
        </p:txBody>
      </p:sp>
      <p:pic>
        <p:nvPicPr>
          <p:cNvPr id="11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166568" y="6349545"/>
            <a:ext cx="5438775" cy="2114550"/>
          </a:xfrm>
          <a:prstGeom prst="rect">
            <a:avLst/>
          </a:prstGeom>
        </p:spPr>
      </p:pic>
      <p:sp>
        <p:nvSpPr>
          <p:cNvPr id="1126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6592480"/>
            <a:ext cx="4876800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WHEN?</a:t>
            </a:r>
          </a:p>
        </p:txBody>
      </p:sp>
      <p:sp>
        <p:nvSpPr>
          <p:cNvPr id="1128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7071683"/>
            <a:ext cx="4876800" cy="110799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800" u="sng" dirty="0">
                <a:solidFill>
                  <a:schemeClr val="bg1"/>
                </a:solidFill>
                <a:latin typeface="Montserrat" pitchFamily="2" charset="0"/>
              </a:rPr>
              <a:t>When?</a:t>
            </a:r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 What is the sequence of activities to ensure pari-passu, i.e., equitable disbursement along the project implementation? </a:t>
            </a:r>
          </a:p>
        </p:txBody>
      </p:sp>
      <p:sp>
        <p:nvSpPr>
          <p:cNvPr id="2" name="Click here to edit title-467">
            <a:extLst>
              <a:ext uri="{FF2B5EF4-FFF2-40B4-BE49-F238E27FC236}">
                <a16:creationId xmlns:a16="http://schemas.microsoft.com/office/drawing/2014/main" id="{D2DA21D7-6A9E-C958-F4E5-F0828C656858}"/>
              </a:ext>
            </a:extLst>
          </p:cNvPr>
          <p:cNvSpPr txBox="1"/>
          <p:nvPr/>
        </p:nvSpPr>
        <p:spPr>
          <a:xfrm>
            <a:off x="800100" y="762000"/>
            <a:ext cx="16735425" cy="66204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Cluster Development Plan (CDP)</a:t>
            </a:r>
          </a:p>
        </p:txBody>
      </p:sp>
      <p:sp>
        <p:nvSpPr>
          <p:cNvPr id="3" name="Click here to edit subtitle-473">
            <a:extLst>
              <a:ext uri="{FF2B5EF4-FFF2-40B4-BE49-F238E27FC236}">
                <a16:creationId xmlns:a16="http://schemas.microsoft.com/office/drawing/2014/main" id="{CCC70B2E-DB06-374C-334C-722D979B2C20}"/>
              </a:ext>
            </a:extLst>
          </p:cNvPr>
          <p:cNvSpPr txBox="1"/>
          <p:nvPr/>
        </p:nvSpPr>
        <p:spPr>
          <a:xfrm>
            <a:off x="800100" y="1485900"/>
            <a:ext cx="16735425" cy="37433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F2F2F2">
                    <a:alpha val="100000"/>
                  </a:srgbClr>
                </a:solidFill>
                <a:latin typeface="Montserrat" panose="00000700000000000000" pitchFamily="2" charset="0"/>
              </a:rPr>
              <a:t>CC+-supported Individual Consultant/Consulting Firm |  12-week workplan </a:t>
            </a:r>
          </a:p>
        </p:txBody>
      </p:sp>
      <p:sp>
        <p:nvSpPr>
          <p:cNvPr id="4" name="Click here to edit subtitle-436">
            <a:extLst>
              <a:ext uri="{FF2B5EF4-FFF2-40B4-BE49-F238E27FC236}">
                <a16:creationId xmlns:a16="http://schemas.microsoft.com/office/drawing/2014/main" id="{8370CDF2-A57E-E3C0-652A-382E2BA05224}"/>
              </a:ext>
            </a:extLst>
          </p:cNvPr>
          <p:cNvSpPr txBox="1"/>
          <p:nvPr/>
        </p:nvSpPr>
        <p:spPr>
          <a:xfrm>
            <a:off x="2842165" y="2448057"/>
            <a:ext cx="13051155" cy="78470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100" spc="-21" dirty="0">
                <a:solidFill>
                  <a:srgbClr val="F2F2F2">
                    <a:alpha val="100000"/>
                  </a:srgbClr>
                </a:solidFill>
                <a:latin typeface="Montserrat SemiBold" pitchFamily="2" charset="0"/>
              </a:rPr>
              <a:t>A comprehensive </a:t>
            </a:r>
            <a:r>
              <a:rPr lang="en-US" sz="2100" b="1" spc="-21" dirty="0">
                <a:solidFill>
                  <a:srgbClr val="F2F2F2">
                    <a:alpha val="100000"/>
                  </a:srgbClr>
                </a:solidFill>
                <a:latin typeface="Montserrat SemiBold" pitchFamily="2" charset="0"/>
              </a:rPr>
              <a:t>strategic </a:t>
            </a:r>
            <a:r>
              <a:rPr lang="en-US" sz="2100" spc="-21" dirty="0">
                <a:solidFill>
                  <a:srgbClr val="F2F2F2">
                    <a:alpha val="100000"/>
                  </a:srgbClr>
                </a:solidFill>
                <a:latin typeface="Montserrat SemiBold" pitchFamily="2" charset="0"/>
              </a:rPr>
              <a:t>and implementation plan with priorities clearly identified, budget and timeline</a:t>
            </a:r>
          </a:p>
        </p:txBody>
      </p:sp>
    </p:spTree>
    <p:extLst>
      <p:ext uri="{BB962C8B-B14F-4D97-AF65-F5344CB8AC3E}">
        <p14:creationId xmlns:p14="http://schemas.microsoft.com/office/powerpoint/2010/main" val="59739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9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109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3028825"/>
            <a:ext cx="5438775" cy="2114550"/>
          </a:xfrm>
          <a:prstGeom prst="rect">
            <a:avLst/>
          </a:prstGeom>
        </p:spPr>
      </p:pic>
      <p:sp>
        <p:nvSpPr>
          <p:cNvPr id="109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3638550"/>
            <a:ext cx="4876800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Facilitate discussions</a:t>
            </a:r>
          </a:p>
        </p:txBody>
      </p:sp>
      <p:sp>
        <p:nvSpPr>
          <p:cNvPr id="1098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4117753"/>
            <a:ext cx="4876800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Facilitate discussions with stakeholders to identify common grounds</a:t>
            </a:r>
          </a:p>
        </p:txBody>
      </p:sp>
      <p:pic>
        <p:nvPicPr>
          <p:cNvPr id="110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540436" y="3028950"/>
            <a:ext cx="5438775" cy="2114550"/>
          </a:xfrm>
          <a:prstGeom prst="rect">
            <a:avLst/>
          </a:prstGeom>
        </p:spPr>
      </p:pic>
      <p:sp>
        <p:nvSpPr>
          <p:cNvPr id="110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45236" y="3638550"/>
            <a:ext cx="4876800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Research market</a:t>
            </a:r>
          </a:p>
        </p:txBody>
      </p:sp>
      <p:sp>
        <p:nvSpPr>
          <p:cNvPr id="110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45236" y="4117753"/>
            <a:ext cx="4876800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Research secondary data to assess market demand, identify strategic segment(s)</a:t>
            </a:r>
          </a:p>
        </p:txBody>
      </p:sp>
      <p:pic>
        <p:nvPicPr>
          <p:cNvPr id="110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166568" y="3028950"/>
            <a:ext cx="5438775" cy="2114550"/>
          </a:xfrm>
          <a:prstGeom prst="rect">
            <a:avLst/>
          </a:prstGeom>
        </p:spPr>
      </p:pic>
      <p:sp>
        <p:nvSpPr>
          <p:cNvPr id="1108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3638550"/>
            <a:ext cx="4876800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Propose growth plan</a:t>
            </a:r>
          </a:p>
        </p:txBody>
      </p:sp>
      <p:sp>
        <p:nvSpPr>
          <p:cNvPr id="1110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4117753"/>
            <a:ext cx="4876800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Propose growth plan and targets given the context on the ground and data analysis</a:t>
            </a:r>
          </a:p>
        </p:txBody>
      </p:sp>
      <p:pic>
        <p:nvPicPr>
          <p:cNvPr id="11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5326285"/>
            <a:ext cx="5438775" cy="2114550"/>
          </a:xfrm>
          <a:prstGeom prst="rect">
            <a:avLst/>
          </a:prstGeom>
        </p:spPr>
      </p:pic>
      <p:sp>
        <p:nvSpPr>
          <p:cNvPr id="1114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5935885"/>
            <a:ext cx="4876800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Identify priorities</a:t>
            </a:r>
          </a:p>
        </p:txBody>
      </p:sp>
      <p:sp>
        <p:nvSpPr>
          <p:cNvPr id="1116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6415088"/>
            <a:ext cx="4876800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Identify priorities, low hanging fruits, collaborative and individual efforts</a:t>
            </a:r>
          </a:p>
        </p:txBody>
      </p:sp>
      <p:pic>
        <p:nvPicPr>
          <p:cNvPr id="11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540436" y="5326285"/>
            <a:ext cx="5438775" cy="2114550"/>
          </a:xfrm>
          <a:prstGeom prst="rect">
            <a:avLst/>
          </a:prstGeom>
        </p:spPr>
      </p:pic>
      <p:sp>
        <p:nvSpPr>
          <p:cNvPr id="1120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45236" y="5935885"/>
            <a:ext cx="4876800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Reach consensus</a:t>
            </a:r>
          </a:p>
        </p:txBody>
      </p:sp>
      <p:sp>
        <p:nvSpPr>
          <p:cNvPr id="1122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45236" y="6415088"/>
            <a:ext cx="4876800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Reach consensus about the plan</a:t>
            </a:r>
          </a:p>
        </p:txBody>
      </p:sp>
      <p:pic>
        <p:nvPicPr>
          <p:cNvPr id="11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166568" y="5326285"/>
            <a:ext cx="5438775" cy="2114550"/>
          </a:xfrm>
          <a:prstGeom prst="rect">
            <a:avLst/>
          </a:prstGeom>
        </p:spPr>
      </p:pic>
      <p:sp>
        <p:nvSpPr>
          <p:cNvPr id="1126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5935885"/>
            <a:ext cx="4876800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Facilitate partnership</a:t>
            </a:r>
          </a:p>
        </p:txBody>
      </p:sp>
      <p:sp>
        <p:nvSpPr>
          <p:cNvPr id="1128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1368" y="6415088"/>
            <a:ext cx="4876800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Partnership agreement to increase transparency and accountability</a:t>
            </a:r>
          </a:p>
        </p:txBody>
      </p:sp>
      <p:sp>
        <p:nvSpPr>
          <p:cNvPr id="1130" name="Click here to edit title-46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62000"/>
            <a:ext cx="16735425" cy="66204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Cluster Manager</a:t>
            </a:r>
          </a:p>
        </p:txBody>
      </p:sp>
    </p:spTree>
    <p:extLst>
      <p:ext uri="{BB962C8B-B14F-4D97-AF65-F5344CB8AC3E}">
        <p14:creationId xmlns:p14="http://schemas.microsoft.com/office/powerpoint/2010/main" val="173605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8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849981" y="514350"/>
            <a:ext cx="16459200" cy="9258300"/>
          </a:xfrm>
          <a:prstGeom prst="rect">
            <a:avLst/>
          </a:prstGeom>
        </p:spPr>
      </p:pic>
      <p:pic>
        <p:nvPicPr>
          <p:cNvPr id="16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377019" y="3276600"/>
            <a:ext cx="55626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712" name="Click here to edit title-47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099" y="762000"/>
            <a:ext cx="14590395" cy="66204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Why is CC+ issuing this Call?</a:t>
            </a: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035A096-3A6E-3EAF-6C58-E3EDE72EC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398" y="2707630"/>
            <a:ext cx="2052340" cy="137919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516A51A3-6FDF-2CF3-A78E-4A1C1A759D73}"/>
              </a:ext>
            </a:extLst>
          </p:cNvPr>
          <p:cNvSpPr/>
          <p:nvPr/>
        </p:nvSpPr>
        <p:spPr>
          <a:xfrm>
            <a:off x="4527835" y="3324225"/>
            <a:ext cx="93315" cy="486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813"/>
              </a:lnSpc>
            </a:pPr>
            <a:r>
              <a:rPr lang="en-US" sz="2375" dirty="0">
                <a:solidFill>
                  <a:srgbClr val="3B3535"/>
                </a:solidFill>
                <a:latin typeface="Montserrat" pitchFamily="2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375" dirty="0">
              <a:latin typeface="Montserrat" pitchFamily="2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2832838-5D96-4B2E-F118-11EF152B7838}"/>
              </a:ext>
            </a:extLst>
          </p:cNvPr>
          <p:cNvSpPr/>
          <p:nvPr/>
        </p:nvSpPr>
        <p:spPr>
          <a:xfrm>
            <a:off x="5843923" y="2828384"/>
            <a:ext cx="5272534" cy="357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13"/>
              </a:lnSpc>
            </a:pPr>
            <a:r>
              <a:rPr lang="en-US" sz="2100" b="1" dirty="0">
                <a:solidFill>
                  <a:schemeClr val="bg1"/>
                </a:solidFill>
                <a:latin typeface="Montserrat" pitchFamily="2" charset="0"/>
              </a:rPr>
              <a:t>Deliver collective and public goods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D2FA32E-8E8C-A70E-677F-A44AF1EA3DFE}"/>
              </a:ext>
            </a:extLst>
          </p:cNvPr>
          <p:cNvSpPr/>
          <p:nvPr/>
        </p:nvSpPr>
        <p:spPr>
          <a:xfrm>
            <a:off x="5843923" y="3249364"/>
            <a:ext cx="10676828" cy="725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en-US" sz="1875" dirty="0">
                <a:solidFill>
                  <a:schemeClr val="bg1"/>
                </a:solidFill>
                <a:latin typeface="Montserrat" pitchFamily="2" charset="0"/>
                <a:ea typeface="Roboto Light" pitchFamily="34" charset="-122"/>
                <a:cs typeface="Roboto Light" pitchFamily="34" charset="-120"/>
              </a:rPr>
              <a:t>Solve production problems and boost competitiveness in ways that are not possible for</a:t>
            </a:r>
          </a:p>
          <a:p>
            <a:pPr>
              <a:lnSpc>
                <a:spcPts val="3063"/>
              </a:lnSpc>
            </a:pPr>
            <a:r>
              <a:rPr lang="en-US" sz="1875" dirty="0">
                <a:solidFill>
                  <a:schemeClr val="bg1"/>
                </a:solidFill>
                <a:latin typeface="Montserrat" pitchFamily="2" charset="0"/>
                <a:ea typeface="Roboto Light" pitchFamily="34" charset="-122"/>
                <a:cs typeface="Roboto Light" pitchFamily="34" charset="-120"/>
              </a:rPr>
              <a:t>businesses operating independently</a:t>
            </a:r>
            <a:endParaRPr lang="en-US" sz="1875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6B4971AA-95FA-8990-E589-1F6AC2259689}"/>
              </a:ext>
            </a:extLst>
          </p:cNvPr>
          <p:cNvSpPr/>
          <p:nvPr/>
        </p:nvSpPr>
        <p:spPr>
          <a:xfrm>
            <a:off x="5661459" y="4105275"/>
            <a:ext cx="11291293" cy="14288"/>
          </a:xfrm>
          <a:prstGeom prst="roundRect">
            <a:avLst>
              <a:gd name="adj" fmla="val 255406"/>
            </a:avLst>
          </a:prstGeom>
          <a:solidFill>
            <a:srgbClr val="D9CEC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2968EB81-D8F3-C5AC-BF4C-B49027BBB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2228" y="4147543"/>
            <a:ext cx="4104680" cy="1379190"/>
          </a:xfrm>
          <a:prstGeom prst="rect">
            <a:avLst/>
          </a:prstGeom>
        </p:spPr>
      </p:pic>
      <p:sp>
        <p:nvSpPr>
          <p:cNvPr id="8" name="Text 5">
            <a:extLst>
              <a:ext uri="{FF2B5EF4-FFF2-40B4-BE49-F238E27FC236}">
                <a16:creationId xmlns:a16="http://schemas.microsoft.com/office/drawing/2014/main" id="{95CC1CF8-70FF-D971-D3B1-62BAF5AA88E6}"/>
              </a:ext>
            </a:extLst>
          </p:cNvPr>
          <p:cNvSpPr/>
          <p:nvPr/>
        </p:nvSpPr>
        <p:spPr>
          <a:xfrm>
            <a:off x="4491224" y="4593878"/>
            <a:ext cx="166688" cy="486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813"/>
              </a:lnSpc>
            </a:pPr>
            <a:r>
              <a:rPr lang="en-US" sz="2375" dirty="0">
                <a:solidFill>
                  <a:srgbClr val="3B3535"/>
                </a:solidFill>
                <a:latin typeface="Montserrat" pitchFamily="2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375" dirty="0">
              <a:latin typeface="Montserrat" pitchFamily="2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8686A643-7C95-2DF6-7E6F-D0A3E1BB3418}"/>
              </a:ext>
            </a:extLst>
          </p:cNvPr>
          <p:cNvSpPr/>
          <p:nvPr/>
        </p:nvSpPr>
        <p:spPr>
          <a:xfrm>
            <a:off x="6870093" y="4390728"/>
            <a:ext cx="3942309" cy="357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13"/>
              </a:lnSpc>
            </a:pPr>
            <a:endParaRPr lang="en-US" sz="2250" b="1" dirty="0">
              <a:solidFill>
                <a:schemeClr val="bg1"/>
              </a:solidFill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6BCA2608-21C9-7A48-86E2-0109CC8DC03C}"/>
              </a:ext>
            </a:extLst>
          </p:cNvPr>
          <p:cNvSpPr/>
          <p:nvPr/>
        </p:nvSpPr>
        <p:spPr>
          <a:xfrm>
            <a:off x="6870093" y="4827863"/>
            <a:ext cx="14568065" cy="1273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en-US" sz="1875" dirty="0">
                <a:solidFill>
                  <a:schemeClr val="bg1"/>
                </a:solidFill>
                <a:latin typeface="Montserrat" pitchFamily="2" charset="0"/>
                <a:ea typeface="Roboto Light" pitchFamily="34" charset="-122"/>
                <a:cs typeface="Roboto Light" pitchFamily="34" charset="-120"/>
              </a:rPr>
              <a:t>Help firms overcome challenges relating to small size &amp; small markets (e.g., high fixed costs)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7A5104D0-C9AD-3604-9DA2-786417ECB7EB}"/>
              </a:ext>
            </a:extLst>
          </p:cNvPr>
          <p:cNvSpPr/>
          <p:nvPr/>
        </p:nvSpPr>
        <p:spPr>
          <a:xfrm>
            <a:off x="6687629" y="5545187"/>
            <a:ext cx="10265123" cy="14288"/>
          </a:xfrm>
          <a:prstGeom prst="roundRect">
            <a:avLst>
              <a:gd name="adj" fmla="val 255406"/>
            </a:avLst>
          </a:prstGeom>
          <a:solidFill>
            <a:srgbClr val="D9CEC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55E008D7-A8DB-6694-FA10-3B6281DB0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5910" y="5587454"/>
            <a:ext cx="6157169" cy="1379190"/>
          </a:xfrm>
          <a:prstGeom prst="rect">
            <a:avLst/>
          </a:prstGeom>
        </p:spPr>
      </p:pic>
      <p:sp>
        <p:nvSpPr>
          <p:cNvPr id="13" name="Text 9">
            <a:extLst>
              <a:ext uri="{FF2B5EF4-FFF2-40B4-BE49-F238E27FC236}">
                <a16:creationId xmlns:a16="http://schemas.microsoft.com/office/drawing/2014/main" id="{3A5422E9-4535-3ECF-503C-F5E2C3870A34}"/>
              </a:ext>
            </a:extLst>
          </p:cNvPr>
          <p:cNvSpPr/>
          <p:nvPr/>
        </p:nvSpPr>
        <p:spPr>
          <a:xfrm>
            <a:off x="4485419" y="6033790"/>
            <a:ext cx="178148" cy="486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813"/>
              </a:lnSpc>
            </a:pPr>
            <a:r>
              <a:rPr lang="en-US" sz="2375" dirty="0">
                <a:solidFill>
                  <a:srgbClr val="3B3535"/>
                </a:solidFill>
                <a:latin typeface="Montserrat" pitchFamily="2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375" dirty="0">
              <a:latin typeface="Montserrat" pitchFamily="2" charset="0"/>
            </a:endParaRPr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0EB2A9F3-5428-9B11-42E8-54F1E1AA22EA}"/>
              </a:ext>
            </a:extLst>
          </p:cNvPr>
          <p:cNvSpPr/>
          <p:nvPr/>
        </p:nvSpPr>
        <p:spPr>
          <a:xfrm>
            <a:off x="7713799" y="6985099"/>
            <a:ext cx="9238953" cy="14288"/>
          </a:xfrm>
          <a:prstGeom prst="roundRect">
            <a:avLst>
              <a:gd name="adj" fmla="val 255406"/>
            </a:avLst>
          </a:prstGeom>
          <a:solidFill>
            <a:srgbClr val="D9CEC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3C00EFA3-E2B6-494F-9E2F-5AA5E741F8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740" y="7027366"/>
            <a:ext cx="8209509" cy="1379190"/>
          </a:xfrm>
          <a:prstGeom prst="rect">
            <a:avLst/>
          </a:prstGeom>
        </p:spPr>
      </p:pic>
      <p:sp>
        <p:nvSpPr>
          <p:cNvPr id="18" name="Text 13">
            <a:extLst>
              <a:ext uri="{FF2B5EF4-FFF2-40B4-BE49-F238E27FC236}">
                <a16:creationId xmlns:a16="http://schemas.microsoft.com/office/drawing/2014/main" id="{17C2D990-EDBA-F70F-B4E2-84A6A69E8AFF}"/>
              </a:ext>
            </a:extLst>
          </p:cNvPr>
          <p:cNvSpPr/>
          <p:nvPr/>
        </p:nvSpPr>
        <p:spPr>
          <a:xfrm>
            <a:off x="4480509" y="7473703"/>
            <a:ext cx="187821" cy="486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813"/>
              </a:lnSpc>
            </a:pPr>
            <a:r>
              <a:rPr lang="en-US" sz="2375" dirty="0">
                <a:solidFill>
                  <a:srgbClr val="3B3535"/>
                </a:solidFill>
                <a:latin typeface="Montserrat" pitchFamily="2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375" dirty="0">
              <a:latin typeface="Montserrat" pitchFamily="2" charset="0"/>
            </a:endParaRPr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64436446-C785-3296-AD74-2C4CFD590F72}"/>
              </a:ext>
            </a:extLst>
          </p:cNvPr>
          <p:cNvSpPr/>
          <p:nvPr/>
        </p:nvSpPr>
        <p:spPr>
          <a:xfrm>
            <a:off x="8656500" y="7229321"/>
            <a:ext cx="3960316" cy="357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13"/>
              </a:lnSpc>
            </a:pPr>
            <a:r>
              <a:rPr lang="en-US" sz="2100" b="1" dirty="0">
                <a:solidFill>
                  <a:schemeClr val="bg1"/>
                </a:solidFill>
                <a:latin typeface="Montserrat" pitchFamily="2" charset="0"/>
                <a:cs typeface="Red Hat Text" pitchFamily="34" charset="-120"/>
              </a:rPr>
              <a:t>Unlock Green Growth Potential</a:t>
            </a: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BE1FA0F3-42E6-1C51-EF5A-B2D4EE4E8974}"/>
              </a:ext>
            </a:extLst>
          </p:cNvPr>
          <p:cNvSpPr/>
          <p:nvPr/>
        </p:nvSpPr>
        <p:spPr>
          <a:xfrm>
            <a:off x="8922433" y="7774038"/>
            <a:ext cx="7451143" cy="1010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endParaRPr lang="en-US" sz="1875" dirty="0">
              <a:solidFill>
                <a:schemeClr val="bg1"/>
              </a:solidFill>
              <a:latin typeface="Montserrat" pitchFamily="2" charset="0"/>
              <a:ea typeface="Roboto Light" pitchFamily="34" charset="-122"/>
              <a:cs typeface="Roboto Light" pitchFamily="34" charset="-120"/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C10EBBB3-669F-E773-1959-60D0D8CA7870}"/>
              </a:ext>
            </a:extLst>
          </p:cNvPr>
          <p:cNvSpPr/>
          <p:nvPr/>
        </p:nvSpPr>
        <p:spPr>
          <a:xfrm>
            <a:off x="6824215" y="4469743"/>
            <a:ext cx="5272534" cy="357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13"/>
              </a:lnSpc>
            </a:pPr>
            <a:r>
              <a:rPr lang="en-US" sz="2100" b="1" dirty="0">
                <a:solidFill>
                  <a:schemeClr val="bg1"/>
                </a:solidFill>
                <a:latin typeface="Montserrat" pitchFamily="2" charset="0"/>
              </a:rPr>
              <a:t>Reap benefits of economies of scale and scope</a:t>
            </a:r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B43F1314-DD3A-4B11-149B-496C758200BC}"/>
              </a:ext>
            </a:extLst>
          </p:cNvPr>
          <p:cNvSpPr/>
          <p:nvPr/>
        </p:nvSpPr>
        <p:spPr>
          <a:xfrm>
            <a:off x="7785387" y="6269400"/>
            <a:ext cx="5147370" cy="389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en-US" sz="1875" dirty="0">
                <a:solidFill>
                  <a:schemeClr val="bg1"/>
                </a:solidFill>
                <a:latin typeface="Montserrat" pitchFamily="2" charset="0"/>
                <a:ea typeface="Roboto Light" pitchFamily="34" charset="-122"/>
                <a:cs typeface="Roboto Light" pitchFamily="34" charset="-120"/>
              </a:rPr>
              <a:t> Data shows region lags in adopting climate-smart and low-carbon practices</a:t>
            </a:r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B56EB1AB-B879-E06D-89F9-9F524B01CF22}"/>
              </a:ext>
            </a:extLst>
          </p:cNvPr>
          <p:cNvSpPr/>
          <p:nvPr/>
        </p:nvSpPr>
        <p:spPr>
          <a:xfrm>
            <a:off x="7674658" y="5854973"/>
            <a:ext cx="5272534" cy="357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en-US" sz="2100" b="1" dirty="0">
                <a:solidFill>
                  <a:schemeClr val="bg1"/>
                </a:solidFill>
                <a:latin typeface="Montserrat" pitchFamily="2" charset="0"/>
              </a:rPr>
              <a:t>Amplify the private sector’s role in fostering environmental sustainability</a:t>
            </a:r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7884D31D-75DD-CF33-89DB-AB0EC5D04B99}"/>
              </a:ext>
            </a:extLst>
          </p:cNvPr>
          <p:cNvSpPr/>
          <p:nvPr/>
        </p:nvSpPr>
        <p:spPr>
          <a:xfrm>
            <a:off x="8605451" y="7635845"/>
            <a:ext cx="5147370" cy="389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63"/>
              </a:lnSpc>
            </a:pPr>
            <a:r>
              <a:rPr lang="en-US" sz="1875" dirty="0">
                <a:solidFill>
                  <a:schemeClr val="bg1"/>
                </a:solidFill>
                <a:latin typeface="Montserrat" pitchFamily="2" charset="0"/>
                <a:ea typeface="Roboto Light" pitchFamily="34" charset="-122"/>
                <a:cs typeface="Roboto Light" pitchFamily="34" charset="-120"/>
              </a:rPr>
              <a:t> Help region to fulfill high unmet demand for green innovation</a:t>
            </a:r>
          </a:p>
        </p:txBody>
      </p:sp>
    </p:spTree>
    <p:extLst>
      <p:ext uri="{BB962C8B-B14F-4D97-AF65-F5344CB8AC3E}">
        <p14:creationId xmlns:p14="http://schemas.microsoft.com/office/powerpoint/2010/main" val="185611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87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81" name="929243a4-a9a9-45ce-b208-30f8c97c76ea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638300" y="2266950"/>
            <a:ext cx="533400" cy="533400"/>
          </a:xfrm>
          <a:prstGeom prst="rect">
            <a:avLst/>
          </a:prstGeom>
        </p:spPr>
      </p:pic>
      <p:sp>
        <p:nvSpPr>
          <p:cNvPr id="885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847183" y="2293620"/>
            <a:ext cx="161925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spc="-50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1</a:t>
            </a:r>
          </a:p>
        </p:txBody>
      </p:sp>
      <p:sp>
        <p:nvSpPr>
          <p:cNvPr id="887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184281" y="3238500"/>
            <a:ext cx="22574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Climate Action</a:t>
            </a:r>
          </a:p>
        </p:txBody>
      </p:sp>
      <p:sp>
        <p:nvSpPr>
          <p:cNvPr id="889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170200" y="3946516"/>
            <a:ext cx="2257425" cy="465114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spc="-16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Proposals that outline how they will strengthen supply chains, enhance climate adaptability, increase resource efficiency, and/or develop innovative green business models, products or services.</a:t>
            </a:r>
          </a:p>
        </p:txBody>
      </p:sp>
      <p:pic>
        <p:nvPicPr>
          <p:cNvPr id="8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305300" y="2266950"/>
            <a:ext cx="533400" cy="533400"/>
          </a:xfrm>
          <a:prstGeom prst="rect">
            <a:avLst/>
          </a:prstGeom>
        </p:spPr>
      </p:pic>
      <p:sp>
        <p:nvSpPr>
          <p:cNvPr id="893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481989" y="2293620"/>
            <a:ext cx="228600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spc="-50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2</a:t>
            </a:r>
          </a:p>
        </p:txBody>
      </p:sp>
      <p:sp>
        <p:nvSpPr>
          <p:cNvPr id="895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467100" y="3238500"/>
            <a:ext cx="2257425" cy="7398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Competitiveness Agenda</a:t>
            </a:r>
          </a:p>
        </p:txBody>
      </p:sp>
      <p:sp>
        <p:nvSpPr>
          <p:cNvPr id="897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467100" y="4158806"/>
            <a:ext cx="2257425" cy="298402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spc="-16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Proposals that demonstrate how they will enhance competitiveness, boost sales, create jobs, and/or boost exports.</a:t>
            </a:r>
          </a:p>
        </p:txBody>
      </p:sp>
      <p:pic>
        <p:nvPicPr>
          <p:cNvPr id="89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6972300" y="2266950"/>
            <a:ext cx="533400" cy="533400"/>
          </a:xfrm>
          <a:prstGeom prst="rect">
            <a:avLst/>
          </a:prstGeom>
        </p:spPr>
      </p:pic>
      <p:sp>
        <p:nvSpPr>
          <p:cNvPr id="901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48989" y="2293620"/>
            <a:ext cx="228600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spc="-50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3</a:t>
            </a:r>
          </a:p>
        </p:txBody>
      </p:sp>
      <p:sp>
        <p:nvSpPr>
          <p:cNvPr id="90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825029" y="3238500"/>
            <a:ext cx="2257425" cy="112453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Gender, Diversity, Inclusion</a:t>
            </a:r>
          </a:p>
        </p:txBody>
      </p:sp>
      <p:sp>
        <p:nvSpPr>
          <p:cNvPr id="905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825029" y="4675933"/>
            <a:ext cx="2540963" cy="331744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spc="-16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Proposals that enhance meaningful participation opportunities for underrepresented groups across gender and diverse backgrounds.</a:t>
            </a:r>
          </a:p>
        </p:txBody>
      </p:sp>
      <p:pic>
        <p:nvPicPr>
          <p:cNvPr id="9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639300" y="2266950"/>
            <a:ext cx="533400" cy="533400"/>
          </a:xfrm>
          <a:prstGeom prst="rect">
            <a:avLst/>
          </a:prstGeom>
        </p:spPr>
      </p:pic>
      <p:sp>
        <p:nvSpPr>
          <p:cNvPr id="909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800558" y="2293620"/>
            <a:ext cx="257175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spc="-50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4</a:t>
            </a:r>
          </a:p>
        </p:txBody>
      </p:sp>
      <p:sp>
        <p:nvSpPr>
          <p:cNvPr id="911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80395" y="3238500"/>
            <a:ext cx="2257425" cy="112453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Collective Action Problem / Opportunity</a:t>
            </a:r>
          </a:p>
        </p:txBody>
      </p:sp>
      <p:sp>
        <p:nvSpPr>
          <p:cNvPr id="913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4568" y="4639529"/>
            <a:ext cx="2257425" cy="398429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spc="-16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Proposals that clearly outline the problem and/or related opportunities that can be collectively pursued to increase competitiveness and mainstream climate action.</a:t>
            </a:r>
          </a:p>
        </p:txBody>
      </p:sp>
      <p:sp>
        <p:nvSpPr>
          <p:cNvPr id="915" name="Click here to edit title-45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62000"/>
            <a:ext cx="7591425" cy="6684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4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What are we looking for?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109BC-F8C0-21F0-5605-43159458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1e367f4e-2a38-4a4a-8209-880a6887907a">
            <a:extLst>
              <a:ext uri="{FF2B5EF4-FFF2-40B4-BE49-F238E27FC236}">
                <a16:creationId xmlns:a16="http://schemas.microsoft.com/office/drawing/2014/main" id="{32ACA749-06A9-2ABC-52C9-18D3E4EFF2D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-341194"/>
            <a:ext cx="18288000" cy="10287000"/>
          </a:xfrm>
          <a:prstGeom prst="rect">
            <a:avLst/>
          </a:prstGeom>
        </p:spPr>
      </p:pic>
      <p:pic>
        <p:nvPicPr>
          <p:cNvPr id="636" name="Rect">
            <a:extLst>
              <a:ext uri="{FF2B5EF4-FFF2-40B4-BE49-F238E27FC236}">
                <a16:creationId xmlns:a16="http://schemas.microsoft.com/office/drawing/2014/main" id="{4C719EFF-695F-FD85-36BB-EA3EAECAA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23812" y="-341194"/>
            <a:ext cx="18288000" cy="1062819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BDA853-6776-8DFE-B546-AC9C03A3C480}"/>
              </a:ext>
            </a:extLst>
          </p:cNvPr>
          <p:cNvCxnSpPr>
            <a:cxnSpLocks/>
          </p:cNvCxnSpPr>
          <p:nvPr/>
        </p:nvCxnSpPr>
        <p:spPr>
          <a:xfrm rot="10800000">
            <a:off x="5013306" y="4273668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30AD83-371D-347A-D137-F1B501B81F75}"/>
              </a:ext>
            </a:extLst>
          </p:cNvPr>
          <p:cNvCxnSpPr>
            <a:cxnSpLocks/>
          </p:cNvCxnSpPr>
          <p:nvPr/>
        </p:nvCxnSpPr>
        <p:spPr>
          <a:xfrm rot="10800000">
            <a:off x="8384394" y="4261476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C99A28-6E97-FCB5-1B7D-D263A2585819}"/>
              </a:ext>
            </a:extLst>
          </p:cNvPr>
          <p:cNvCxnSpPr>
            <a:cxnSpLocks/>
          </p:cNvCxnSpPr>
          <p:nvPr/>
        </p:nvCxnSpPr>
        <p:spPr>
          <a:xfrm rot="10800000">
            <a:off x="11930818" y="4268885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t">
            <a:extLst>
              <a:ext uri="{FF2B5EF4-FFF2-40B4-BE49-F238E27FC236}">
                <a16:creationId xmlns:a16="http://schemas.microsoft.com/office/drawing/2014/main" id="{838B0186-5CB6-1ABF-8972-25E07E764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811903" y="3903990"/>
            <a:ext cx="2619375" cy="2276475"/>
          </a:xfrm>
          <a:prstGeom prst="rect">
            <a:avLst/>
          </a:prstGeom>
        </p:spPr>
      </p:pic>
      <p:sp>
        <p:nvSpPr>
          <p:cNvPr id="3" name="Primary Heading-0">
            <a:extLst>
              <a:ext uri="{FF2B5EF4-FFF2-40B4-BE49-F238E27FC236}">
                <a16:creationId xmlns:a16="http://schemas.microsoft.com/office/drawing/2014/main" id="{69DB0DC0-2859-970E-EC40-1359A227EFE6}"/>
              </a:ext>
            </a:extLst>
          </p:cNvPr>
          <p:cNvSpPr txBox="1"/>
          <p:nvPr/>
        </p:nvSpPr>
        <p:spPr>
          <a:xfrm>
            <a:off x="2116703" y="4208826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Agriculture</a:t>
            </a:r>
          </a:p>
        </p:txBody>
      </p:sp>
      <p:sp>
        <p:nvSpPr>
          <p:cNvPr id="4" name="Description of a primary heading-0">
            <a:extLst>
              <a:ext uri="{FF2B5EF4-FFF2-40B4-BE49-F238E27FC236}">
                <a16:creationId xmlns:a16="http://schemas.microsoft.com/office/drawing/2014/main" id="{741FB94F-D5D4-4DF1-F063-6F4329615EA8}"/>
              </a:ext>
            </a:extLst>
          </p:cNvPr>
          <p:cNvSpPr txBox="1"/>
          <p:nvPr/>
        </p:nvSpPr>
        <p:spPr>
          <a:xfrm>
            <a:off x="2116703" y="4980636"/>
            <a:ext cx="2057400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Agriculture: Climate-smart farming, drought-tolerant crops, precision technologies</a:t>
            </a:r>
          </a:p>
        </p:txBody>
      </p:sp>
      <p:pic>
        <p:nvPicPr>
          <p:cNvPr id="5" name="Rect">
            <a:extLst>
              <a:ext uri="{FF2B5EF4-FFF2-40B4-BE49-F238E27FC236}">
                <a16:creationId xmlns:a16="http://schemas.microsoft.com/office/drawing/2014/main" id="{E5A64497-B7A5-0C47-6673-14CEB799EB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624903" y="3903990"/>
            <a:ext cx="2619375" cy="2276475"/>
          </a:xfrm>
          <a:prstGeom prst="rect">
            <a:avLst/>
          </a:prstGeom>
        </p:spPr>
      </p:pic>
      <p:sp>
        <p:nvSpPr>
          <p:cNvPr id="7" name="Primary Heading-1">
            <a:extLst>
              <a:ext uri="{FF2B5EF4-FFF2-40B4-BE49-F238E27FC236}">
                <a16:creationId xmlns:a16="http://schemas.microsoft.com/office/drawing/2014/main" id="{4798E78C-A834-75A7-760A-EAF9ED9CF2C9}"/>
              </a:ext>
            </a:extLst>
          </p:cNvPr>
          <p:cNvSpPr txBox="1"/>
          <p:nvPr/>
        </p:nvSpPr>
        <p:spPr>
          <a:xfrm>
            <a:off x="4929721" y="4208826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Forestry</a:t>
            </a:r>
          </a:p>
        </p:txBody>
      </p:sp>
      <p:sp>
        <p:nvSpPr>
          <p:cNvPr id="9" name="Description of a primary heading-1">
            <a:extLst>
              <a:ext uri="{FF2B5EF4-FFF2-40B4-BE49-F238E27FC236}">
                <a16:creationId xmlns:a16="http://schemas.microsoft.com/office/drawing/2014/main" id="{956A84C7-1F51-7C5A-8529-CED5951F2E2C}"/>
              </a:ext>
            </a:extLst>
          </p:cNvPr>
          <p:cNvSpPr txBox="1"/>
          <p:nvPr/>
        </p:nvSpPr>
        <p:spPr>
          <a:xfrm>
            <a:off x="4929721" y="4980636"/>
            <a:ext cx="2057400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Agroforestry, sustainable timber practices, carbon sequestration</a:t>
            </a:r>
          </a:p>
        </p:txBody>
      </p:sp>
      <p:pic>
        <p:nvPicPr>
          <p:cNvPr id="10" name="Rect">
            <a:extLst>
              <a:ext uri="{FF2B5EF4-FFF2-40B4-BE49-F238E27FC236}">
                <a16:creationId xmlns:a16="http://schemas.microsoft.com/office/drawing/2014/main" id="{7F036CB4-4EDD-ECCD-77A5-2761E84C4C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437903" y="3903990"/>
            <a:ext cx="2619375" cy="2276475"/>
          </a:xfrm>
          <a:prstGeom prst="rect">
            <a:avLst/>
          </a:prstGeom>
        </p:spPr>
      </p:pic>
      <p:sp>
        <p:nvSpPr>
          <p:cNvPr id="11" name="Primary Heading-2">
            <a:extLst>
              <a:ext uri="{FF2B5EF4-FFF2-40B4-BE49-F238E27FC236}">
                <a16:creationId xmlns:a16="http://schemas.microsoft.com/office/drawing/2014/main" id="{3FAB217E-E7C1-A33A-C59C-344FDB1BB0E6}"/>
              </a:ext>
            </a:extLst>
          </p:cNvPr>
          <p:cNvSpPr txBox="1"/>
          <p:nvPr/>
        </p:nvSpPr>
        <p:spPr>
          <a:xfrm>
            <a:off x="7742739" y="4208826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Fisheries</a:t>
            </a:r>
          </a:p>
        </p:txBody>
      </p:sp>
      <p:sp>
        <p:nvSpPr>
          <p:cNvPr id="12" name="Description of a primary heading-2">
            <a:extLst>
              <a:ext uri="{FF2B5EF4-FFF2-40B4-BE49-F238E27FC236}">
                <a16:creationId xmlns:a16="http://schemas.microsoft.com/office/drawing/2014/main" id="{7E942E88-D74F-F5D3-8877-CDA6AC5330C0}"/>
              </a:ext>
            </a:extLst>
          </p:cNvPr>
          <p:cNvSpPr txBox="1"/>
          <p:nvPr/>
        </p:nvSpPr>
        <p:spPr>
          <a:xfrm>
            <a:off x="7742739" y="4980636"/>
            <a:ext cx="2057400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Sustainable aquaculture, traceable seafood systems, blue economy innovations</a:t>
            </a:r>
          </a:p>
        </p:txBody>
      </p:sp>
      <p:pic>
        <p:nvPicPr>
          <p:cNvPr id="14" name="Rect">
            <a:extLst>
              <a:ext uri="{FF2B5EF4-FFF2-40B4-BE49-F238E27FC236}">
                <a16:creationId xmlns:a16="http://schemas.microsoft.com/office/drawing/2014/main" id="{E70671B1-5079-DA0B-8995-2AA8D18334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0250756" y="3903990"/>
            <a:ext cx="2619375" cy="2276475"/>
          </a:xfrm>
          <a:prstGeom prst="rect">
            <a:avLst/>
          </a:prstGeom>
        </p:spPr>
      </p:pic>
      <p:sp>
        <p:nvSpPr>
          <p:cNvPr id="15" name="Primary Heading-3">
            <a:extLst>
              <a:ext uri="{FF2B5EF4-FFF2-40B4-BE49-F238E27FC236}">
                <a16:creationId xmlns:a16="http://schemas.microsoft.com/office/drawing/2014/main" id="{B596E623-270F-7EBC-46D3-0A9E3469A41B}"/>
              </a:ext>
            </a:extLst>
          </p:cNvPr>
          <p:cNvSpPr txBox="1"/>
          <p:nvPr/>
        </p:nvSpPr>
        <p:spPr>
          <a:xfrm>
            <a:off x="10555663" y="4208826"/>
            <a:ext cx="2057400" cy="66300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Manufacturing / Industry</a:t>
            </a:r>
          </a:p>
        </p:txBody>
      </p:sp>
      <p:sp>
        <p:nvSpPr>
          <p:cNvPr id="21" name="Description of a primary heading-3">
            <a:extLst>
              <a:ext uri="{FF2B5EF4-FFF2-40B4-BE49-F238E27FC236}">
                <a16:creationId xmlns:a16="http://schemas.microsoft.com/office/drawing/2014/main" id="{E9A63A11-C027-F0B4-482F-BDE1F4BA390C}"/>
              </a:ext>
            </a:extLst>
          </p:cNvPr>
          <p:cNvSpPr txBox="1"/>
          <p:nvPr/>
        </p:nvSpPr>
        <p:spPr>
          <a:xfrm>
            <a:off x="10555663" y="4980636"/>
            <a:ext cx="2057400" cy="112973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Manufacturing: Circular economy initiatives, biodegradable packaging, green products, sustainable production methods</a:t>
            </a:r>
          </a:p>
        </p:txBody>
      </p:sp>
      <p:pic>
        <p:nvPicPr>
          <p:cNvPr id="22" name="Rect">
            <a:extLst>
              <a:ext uri="{FF2B5EF4-FFF2-40B4-BE49-F238E27FC236}">
                <a16:creationId xmlns:a16="http://schemas.microsoft.com/office/drawing/2014/main" id="{FA396925-A797-B2C1-1FFC-C28B7350D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3063757" y="3903990"/>
            <a:ext cx="2619375" cy="2276475"/>
          </a:xfrm>
          <a:prstGeom prst="rect">
            <a:avLst/>
          </a:prstGeom>
        </p:spPr>
      </p:pic>
      <p:sp>
        <p:nvSpPr>
          <p:cNvPr id="23" name="Primary Heading-4">
            <a:extLst>
              <a:ext uri="{FF2B5EF4-FFF2-40B4-BE49-F238E27FC236}">
                <a16:creationId xmlns:a16="http://schemas.microsoft.com/office/drawing/2014/main" id="{A53CBCB2-E3E2-C1E5-ED9F-8A006981620A}"/>
              </a:ext>
            </a:extLst>
          </p:cNvPr>
          <p:cNvSpPr txBox="1"/>
          <p:nvPr/>
        </p:nvSpPr>
        <p:spPr>
          <a:xfrm>
            <a:off x="13368681" y="4208826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Mining</a:t>
            </a:r>
          </a:p>
        </p:txBody>
      </p:sp>
      <p:sp>
        <p:nvSpPr>
          <p:cNvPr id="24" name="Description of a primary heading-4">
            <a:extLst>
              <a:ext uri="{FF2B5EF4-FFF2-40B4-BE49-F238E27FC236}">
                <a16:creationId xmlns:a16="http://schemas.microsoft.com/office/drawing/2014/main" id="{4A491231-B23C-61B2-0214-AB00B966C49A}"/>
              </a:ext>
            </a:extLst>
          </p:cNvPr>
          <p:cNvSpPr txBox="1"/>
          <p:nvPr/>
        </p:nvSpPr>
        <p:spPr>
          <a:xfrm>
            <a:off x="13368681" y="4980636"/>
            <a:ext cx="2057400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Eco-friendly extraction, renewable energy operations, sustainable processing</a:t>
            </a:r>
          </a:p>
        </p:txBody>
      </p:sp>
      <p:pic>
        <p:nvPicPr>
          <p:cNvPr id="25" name="Rect">
            <a:extLst>
              <a:ext uri="{FF2B5EF4-FFF2-40B4-BE49-F238E27FC236}">
                <a16:creationId xmlns:a16="http://schemas.microsoft.com/office/drawing/2014/main" id="{CFD79561-654F-D8E7-4A85-457A579860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11785867" y="6340798"/>
            <a:ext cx="2619375" cy="2276475"/>
          </a:xfrm>
          <a:prstGeom prst="rect">
            <a:avLst/>
          </a:prstGeom>
        </p:spPr>
      </p:pic>
      <p:sp>
        <p:nvSpPr>
          <p:cNvPr id="26" name="Primary Heading-5">
            <a:extLst>
              <a:ext uri="{FF2B5EF4-FFF2-40B4-BE49-F238E27FC236}">
                <a16:creationId xmlns:a16="http://schemas.microsoft.com/office/drawing/2014/main" id="{2D59B734-67B2-D96D-F848-40D634A74212}"/>
              </a:ext>
            </a:extLst>
          </p:cNvPr>
          <p:cNvSpPr txBox="1"/>
          <p:nvPr/>
        </p:nvSpPr>
        <p:spPr>
          <a:xfrm>
            <a:off x="11976403" y="6636204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Logistics</a:t>
            </a:r>
          </a:p>
        </p:txBody>
      </p:sp>
      <p:sp>
        <p:nvSpPr>
          <p:cNvPr id="27" name="Description of a primary heading-5">
            <a:extLst>
              <a:ext uri="{FF2B5EF4-FFF2-40B4-BE49-F238E27FC236}">
                <a16:creationId xmlns:a16="http://schemas.microsoft.com/office/drawing/2014/main" id="{FF5A4F62-67BE-0C89-8BFC-9DE057A63611}"/>
              </a:ext>
            </a:extLst>
          </p:cNvPr>
          <p:cNvSpPr txBox="1"/>
          <p:nvPr/>
        </p:nvSpPr>
        <p:spPr>
          <a:xfrm>
            <a:off x="12090810" y="7417444"/>
            <a:ext cx="2057400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Electric fleets, hydrogen-powered vehicles, green freight hubs</a:t>
            </a:r>
          </a:p>
        </p:txBody>
      </p:sp>
      <p:pic>
        <p:nvPicPr>
          <p:cNvPr id="28" name="Rect">
            <a:extLst>
              <a:ext uri="{FF2B5EF4-FFF2-40B4-BE49-F238E27FC236}">
                <a16:creationId xmlns:a16="http://schemas.microsoft.com/office/drawing/2014/main" id="{28DE73BB-B650-ADAD-ABA1-53951791AD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3426192" y="6340798"/>
            <a:ext cx="2619375" cy="2276475"/>
          </a:xfrm>
          <a:prstGeom prst="rect">
            <a:avLst/>
          </a:prstGeom>
        </p:spPr>
      </p:pic>
      <p:sp>
        <p:nvSpPr>
          <p:cNvPr id="29" name="Primary Heading-6">
            <a:extLst>
              <a:ext uri="{FF2B5EF4-FFF2-40B4-BE49-F238E27FC236}">
                <a16:creationId xmlns:a16="http://schemas.microsoft.com/office/drawing/2014/main" id="{1EEA1873-C25C-A086-E166-16F3E5D761F7}"/>
              </a:ext>
            </a:extLst>
          </p:cNvPr>
          <p:cNvSpPr txBox="1"/>
          <p:nvPr/>
        </p:nvSpPr>
        <p:spPr>
          <a:xfrm>
            <a:off x="3730992" y="6645598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Tourism</a:t>
            </a:r>
          </a:p>
        </p:txBody>
      </p:sp>
      <p:sp>
        <p:nvSpPr>
          <p:cNvPr id="30" name="Description of a primary heading-6">
            <a:extLst>
              <a:ext uri="{FF2B5EF4-FFF2-40B4-BE49-F238E27FC236}">
                <a16:creationId xmlns:a16="http://schemas.microsoft.com/office/drawing/2014/main" id="{6F075D6C-8E2D-08F4-5994-7F49E68BDC28}"/>
              </a:ext>
            </a:extLst>
          </p:cNvPr>
          <p:cNvSpPr txBox="1"/>
          <p:nvPr/>
        </p:nvSpPr>
        <p:spPr>
          <a:xfrm>
            <a:off x="3730992" y="7417409"/>
            <a:ext cx="2057400" cy="904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Tourism: Agri-tourism experiences, eco-lodges, carbon-neutral travel packages</a:t>
            </a:r>
          </a:p>
        </p:txBody>
      </p:sp>
      <p:pic>
        <p:nvPicPr>
          <p:cNvPr id="32" name="Rect">
            <a:extLst>
              <a:ext uri="{FF2B5EF4-FFF2-40B4-BE49-F238E27FC236}">
                <a16:creationId xmlns:a16="http://schemas.microsoft.com/office/drawing/2014/main" id="{9C9CF22F-73DE-0400-C7F3-61136F0F13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/>
          </a:blip>
          <a:stretch/>
        </p:blipFill>
        <p:spPr>
          <a:xfrm>
            <a:off x="6239192" y="6340798"/>
            <a:ext cx="2619375" cy="2276475"/>
          </a:xfrm>
          <a:prstGeom prst="rect">
            <a:avLst/>
          </a:prstGeom>
        </p:spPr>
      </p:pic>
      <p:sp>
        <p:nvSpPr>
          <p:cNvPr id="33" name="Primary Heading-7">
            <a:extLst>
              <a:ext uri="{FF2B5EF4-FFF2-40B4-BE49-F238E27FC236}">
                <a16:creationId xmlns:a16="http://schemas.microsoft.com/office/drawing/2014/main" id="{AB8B9BA5-5787-64A5-F468-EDD5137B434C}"/>
              </a:ext>
            </a:extLst>
          </p:cNvPr>
          <p:cNvSpPr txBox="1"/>
          <p:nvPr/>
        </p:nvSpPr>
        <p:spPr>
          <a:xfrm>
            <a:off x="6544010" y="6645598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Financial Services</a:t>
            </a:r>
          </a:p>
        </p:txBody>
      </p:sp>
      <p:sp>
        <p:nvSpPr>
          <p:cNvPr id="34" name="Description of a primary heading-7">
            <a:extLst>
              <a:ext uri="{FF2B5EF4-FFF2-40B4-BE49-F238E27FC236}">
                <a16:creationId xmlns:a16="http://schemas.microsoft.com/office/drawing/2014/main" id="{46BAE4BD-2BE1-66F1-AE9F-B7F845B76935}"/>
              </a:ext>
            </a:extLst>
          </p:cNvPr>
          <p:cNvSpPr txBox="1"/>
          <p:nvPr/>
        </p:nvSpPr>
        <p:spPr>
          <a:xfrm>
            <a:off x="6544010" y="7417409"/>
            <a:ext cx="2057400" cy="43723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Green financing products, climate-resilient service.</a:t>
            </a:r>
          </a:p>
        </p:txBody>
      </p:sp>
      <p:pic>
        <p:nvPicPr>
          <p:cNvPr id="35" name="Rect">
            <a:extLst>
              <a:ext uri="{FF2B5EF4-FFF2-40B4-BE49-F238E27FC236}">
                <a16:creationId xmlns:a16="http://schemas.microsoft.com/office/drawing/2014/main" id="{F4FE84AD-496C-A6AB-1293-217ED215283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/>
          </a:blip>
          <a:stretch/>
        </p:blipFill>
        <p:spPr>
          <a:xfrm>
            <a:off x="9052192" y="6340798"/>
            <a:ext cx="2619375" cy="2276475"/>
          </a:xfrm>
          <a:prstGeom prst="rect">
            <a:avLst/>
          </a:prstGeom>
        </p:spPr>
      </p:pic>
      <p:sp>
        <p:nvSpPr>
          <p:cNvPr id="36" name="Primary Heading-8">
            <a:extLst>
              <a:ext uri="{FF2B5EF4-FFF2-40B4-BE49-F238E27FC236}">
                <a16:creationId xmlns:a16="http://schemas.microsoft.com/office/drawing/2014/main" id="{7ED79C2C-6514-4D13-A62C-DF5E4240C459}"/>
              </a:ext>
            </a:extLst>
          </p:cNvPr>
          <p:cNvSpPr txBox="1"/>
          <p:nvPr/>
        </p:nvSpPr>
        <p:spPr>
          <a:xfrm>
            <a:off x="9357028" y="6645598"/>
            <a:ext cx="2057400" cy="3167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Green Energy</a:t>
            </a:r>
          </a:p>
        </p:txBody>
      </p:sp>
      <p:sp>
        <p:nvSpPr>
          <p:cNvPr id="37" name="Description of a primary heading-8">
            <a:extLst>
              <a:ext uri="{FF2B5EF4-FFF2-40B4-BE49-F238E27FC236}">
                <a16:creationId xmlns:a16="http://schemas.microsoft.com/office/drawing/2014/main" id="{8225B4C3-DF8A-738A-9616-5037493877CB}"/>
              </a:ext>
            </a:extLst>
          </p:cNvPr>
          <p:cNvSpPr txBox="1"/>
          <p:nvPr/>
        </p:nvSpPr>
        <p:spPr>
          <a:xfrm>
            <a:off x="9342989" y="7444291"/>
            <a:ext cx="2057400" cy="66806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050" spc="-10" dirty="0">
                <a:solidFill>
                  <a:srgbClr val="232323">
                    <a:alpha val="100000"/>
                  </a:srgbClr>
                </a:solidFill>
                <a:latin typeface="Montserrat" panose="00000700000000000000" pitchFamily="2" charset="0"/>
              </a:rPr>
              <a:t>Renewable energy-powered electrolyzer facilities., green hydrogen</a:t>
            </a:r>
          </a:p>
        </p:txBody>
      </p:sp>
      <p:pic>
        <p:nvPicPr>
          <p:cNvPr id="38" name="Rect">
            <a:extLst>
              <a:ext uri="{FF2B5EF4-FFF2-40B4-BE49-F238E27FC236}">
                <a16:creationId xmlns:a16="http://schemas.microsoft.com/office/drawing/2014/main" id="{BEE70869-13C3-0C7F-6986-1D78B30B26A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</a:blip>
          <a:stretch/>
        </p:blipFill>
        <p:spPr>
          <a:xfrm>
            <a:off x="3907962" y="2317301"/>
            <a:ext cx="3181350" cy="1123934"/>
          </a:xfrm>
          <a:prstGeom prst="rect">
            <a:avLst/>
          </a:prstGeom>
        </p:spPr>
      </p:pic>
      <p:sp>
        <p:nvSpPr>
          <p:cNvPr id="39" name="Primary Heading-0">
            <a:extLst>
              <a:ext uri="{FF2B5EF4-FFF2-40B4-BE49-F238E27FC236}">
                <a16:creationId xmlns:a16="http://schemas.microsoft.com/office/drawing/2014/main" id="{677EB2D5-6A1B-3845-AD7D-9E7F80EC9CB5}"/>
              </a:ext>
            </a:extLst>
          </p:cNvPr>
          <p:cNvSpPr txBox="1"/>
          <p:nvPr/>
        </p:nvSpPr>
        <p:spPr>
          <a:xfrm>
            <a:off x="4188949" y="2532301"/>
            <a:ext cx="2619375" cy="650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R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educing </a:t>
            </a: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E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missions </a:t>
            </a:r>
            <a:endParaRPr lang="en-US" sz="2100" spc="-16" dirty="0">
              <a:solidFill>
                <a:schemeClr val="bg1"/>
              </a:solidFill>
              <a:latin typeface="Montserrat" panose="00000700000000000000" pitchFamily="2" charset="0"/>
            </a:endParaRPr>
          </a:p>
        </p:txBody>
      </p:sp>
      <p:pic>
        <p:nvPicPr>
          <p:cNvPr id="40" name="Rect">
            <a:extLst>
              <a:ext uri="{FF2B5EF4-FFF2-40B4-BE49-F238E27FC236}">
                <a16:creationId xmlns:a16="http://schemas.microsoft.com/office/drawing/2014/main" id="{D86F5274-0083-ED06-363B-B437650873C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</a:blip>
          <a:stretch/>
        </p:blipFill>
        <p:spPr>
          <a:xfrm>
            <a:off x="7283622" y="2317301"/>
            <a:ext cx="3181350" cy="1123934"/>
          </a:xfrm>
          <a:prstGeom prst="rect">
            <a:avLst/>
          </a:prstGeom>
        </p:spPr>
      </p:pic>
      <p:sp>
        <p:nvSpPr>
          <p:cNvPr id="41" name="Primary Heading-1">
            <a:extLst>
              <a:ext uri="{FF2B5EF4-FFF2-40B4-BE49-F238E27FC236}">
                <a16:creationId xmlns:a16="http://schemas.microsoft.com/office/drawing/2014/main" id="{7C4AEEAF-17C7-6EFF-3E2B-F5771956319B}"/>
              </a:ext>
            </a:extLst>
          </p:cNvPr>
          <p:cNvSpPr txBox="1"/>
          <p:nvPr/>
        </p:nvSpPr>
        <p:spPr>
          <a:xfrm>
            <a:off x="7541943" y="2532301"/>
            <a:ext cx="2619375" cy="650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I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mproving Climate Resilience</a:t>
            </a:r>
            <a:endParaRPr lang="en-US" sz="2100" spc="-16" dirty="0">
              <a:solidFill>
                <a:schemeClr val="bg1"/>
              </a:solidFill>
              <a:latin typeface="Montserrat" panose="00000700000000000000" pitchFamily="2" charset="0"/>
            </a:endParaRPr>
          </a:p>
        </p:txBody>
      </p:sp>
      <p:pic>
        <p:nvPicPr>
          <p:cNvPr id="42" name="Rect">
            <a:extLst>
              <a:ext uri="{FF2B5EF4-FFF2-40B4-BE49-F238E27FC236}">
                <a16:creationId xmlns:a16="http://schemas.microsoft.com/office/drawing/2014/main" id="{1454C9BB-3191-D643-24B8-98B9945914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</a:blip>
          <a:stretch/>
        </p:blipFill>
        <p:spPr>
          <a:xfrm>
            <a:off x="10659282" y="2317301"/>
            <a:ext cx="3181350" cy="1123934"/>
          </a:xfrm>
          <a:prstGeom prst="rect">
            <a:avLst/>
          </a:prstGeom>
        </p:spPr>
      </p:pic>
      <p:sp>
        <p:nvSpPr>
          <p:cNvPr id="43" name="Primary Heading-2">
            <a:extLst>
              <a:ext uri="{FF2B5EF4-FFF2-40B4-BE49-F238E27FC236}">
                <a16:creationId xmlns:a16="http://schemas.microsoft.com/office/drawing/2014/main" id="{E1681B96-0312-1803-4EC1-21AE2DB36816}"/>
              </a:ext>
            </a:extLst>
          </p:cNvPr>
          <p:cNvSpPr txBox="1"/>
          <p:nvPr/>
        </p:nvSpPr>
        <p:spPr>
          <a:xfrm>
            <a:off x="10877869" y="2424713"/>
            <a:ext cx="2875705" cy="98347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C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reating Innovative </a:t>
            </a: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G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reen </a:t>
            </a: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G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oods or Services</a:t>
            </a:r>
            <a:endParaRPr lang="en-US" sz="2100" spc="-16" dirty="0">
              <a:solidFill>
                <a:schemeClr val="bg1"/>
              </a:solidFill>
              <a:latin typeface="Montserrat" panose="00000700000000000000" pitchFamily="2" charset="0"/>
            </a:endParaRPr>
          </a:p>
        </p:txBody>
      </p:sp>
      <p:pic>
        <p:nvPicPr>
          <p:cNvPr id="44" name="Rect">
            <a:extLst>
              <a:ext uri="{FF2B5EF4-FFF2-40B4-BE49-F238E27FC236}">
                <a16:creationId xmlns:a16="http://schemas.microsoft.com/office/drawing/2014/main" id="{A3EDA281-E356-7FF1-F6B3-2D035E6488F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</a:blip>
          <a:stretch/>
        </p:blipFill>
        <p:spPr>
          <a:xfrm>
            <a:off x="1282118" y="8896881"/>
            <a:ext cx="15540148" cy="1048925"/>
          </a:xfrm>
          <a:prstGeom prst="rect">
            <a:avLst/>
          </a:prstGeom>
        </p:spPr>
      </p:pic>
      <p:sp>
        <p:nvSpPr>
          <p:cNvPr id="45" name="Primary Heading-5">
            <a:extLst>
              <a:ext uri="{FF2B5EF4-FFF2-40B4-BE49-F238E27FC236}">
                <a16:creationId xmlns:a16="http://schemas.microsoft.com/office/drawing/2014/main" id="{5B5F0294-4123-4AB2-18E2-88CC4A3D3755}"/>
              </a:ext>
            </a:extLst>
          </p:cNvPr>
          <p:cNvSpPr txBox="1"/>
          <p:nvPr/>
        </p:nvSpPr>
        <p:spPr>
          <a:xfrm>
            <a:off x="1479223" y="9136081"/>
            <a:ext cx="14790148" cy="64633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100" dirty="0">
                <a:solidFill>
                  <a:schemeClr val="bg1"/>
                </a:solidFill>
                <a:latin typeface="Montserrat" pitchFamily="2" charset="0"/>
              </a:rPr>
              <a:t>Promote adoption of climate-smart solutions, such as decarbonization strategies, resource efficiency measures, circular economy principles, adoption of nature-based solutions, biodiversity preservation, etc.</a:t>
            </a:r>
            <a:endParaRPr lang="en-GB" altLang="en-US" sz="21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6" name="Click here to edit title-494">
            <a:extLst>
              <a:ext uri="{FF2B5EF4-FFF2-40B4-BE49-F238E27FC236}">
                <a16:creationId xmlns:a16="http://schemas.microsoft.com/office/drawing/2014/main" id="{DE02CE9F-9BD9-033C-6F79-60356EE59BD0}"/>
              </a:ext>
            </a:extLst>
          </p:cNvPr>
          <p:cNvSpPr txBox="1"/>
          <p:nvPr/>
        </p:nvSpPr>
        <p:spPr>
          <a:xfrm>
            <a:off x="379877" y="151052"/>
            <a:ext cx="16735425" cy="66204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4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How can climate action be considered?</a:t>
            </a:r>
          </a:p>
        </p:txBody>
      </p:sp>
      <p:pic>
        <p:nvPicPr>
          <p:cNvPr id="47" name="Rect">
            <a:extLst>
              <a:ext uri="{FF2B5EF4-FFF2-40B4-BE49-F238E27FC236}">
                <a16:creationId xmlns:a16="http://schemas.microsoft.com/office/drawing/2014/main" id="{617ECD9B-3A8E-0112-9101-5587A12D6B6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</a:blip>
          <a:stretch/>
        </p:blipFill>
        <p:spPr>
          <a:xfrm>
            <a:off x="7244278" y="1007514"/>
            <a:ext cx="3181350" cy="959235"/>
          </a:xfrm>
          <a:prstGeom prst="rect">
            <a:avLst/>
          </a:prstGeom>
        </p:spPr>
      </p:pic>
      <p:sp>
        <p:nvSpPr>
          <p:cNvPr id="48" name="Primary Heading-0">
            <a:extLst>
              <a:ext uri="{FF2B5EF4-FFF2-40B4-BE49-F238E27FC236}">
                <a16:creationId xmlns:a16="http://schemas.microsoft.com/office/drawing/2014/main" id="{4921DEEC-D336-67C3-7C24-6A27959A6B27}"/>
              </a:ext>
            </a:extLst>
          </p:cNvPr>
          <p:cNvSpPr txBox="1"/>
          <p:nvPr/>
        </p:nvSpPr>
        <p:spPr>
          <a:xfrm>
            <a:off x="7564609" y="1145526"/>
            <a:ext cx="2619375" cy="650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Green &amp; Inclusive Growth</a:t>
            </a:r>
            <a:endParaRPr lang="en-US" sz="2100" spc="-16" dirty="0">
              <a:solidFill>
                <a:schemeClr val="bg1"/>
              </a:solidFill>
              <a:latin typeface="Montserrat" panose="00000700000000000000" pitchFamily="2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A6501FE-9C52-1EB9-2C3A-A17D5320D8A1}"/>
              </a:ext>
            </a:extLst>
          </p:cNvPr>
          <p:cNvCxnSpPr>
            <a:cxnSpLocks/>
          </p:cNvCxnSpPr>
          <p:nvPr/>
        </p:nvCxnSpPr>
        <p:spPr>
          <a:xfrm rot="10800000">
            <a:off x="5332444" y="3512700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0FF28AF-6045-9C5C-25D4-8DD89CE22D46}"/>
              </a:ext>
            </a:extLst>
          </p:cNvPr>
          <p:cNvCxnSpPr>
            <a:cxnSpLocks/>
          </p:cNvCxnSpPr>
          <p:nvPr/>
        </p:nvCxnSpPr>
        <p:spPr>
          <a:xfrm rot="10800000">
            <a:off x="8858567" y="3507916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7092FA8-B477-AA3F-1243-E94BF0D0FE61}"/>
              </a:ext>
            </a:extLst>
          </p:cNvPr>
          <p:cNvCxnSpPr>
            <a:cxnSpLocks/>
          </p:cNvCxnSpPr>
          <p:nvPr/>
        </p:nvCxnSpPr>
        <p:spPr>
          <a:xfrm rot="10800000">
            <a:off x="12249956" y="3507917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5BF9185-75D7-ADA2-4C58-7B8B4BC8CE97}"/>
              </a:ext>
            </a:extLst>
          </p:cNvPr>
          <p:cNvCxnSpPr>
            <a:cxnSpLocks/>
          </p:cNvCxnSpPr>
          <p:nvPr/>
        </p:nvCxnSpPr>
        <p:spPr>
          <a:xfrm rot="10800000">
            <a:off x="7506019" y="8620099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65E73F-65EE-A654-3527-920DDBE5DB1A}"/>
              </a:ext>
            </a:extLst>
          </p:cNvPr>
          <p:cNvCxnSpPr>
            <a:cxnSpLocks/>
          </p:cNvCxnSpPr>
          <p:nvPr/>
        </p:nvCxnSpPr>
        <p:spPr>
          <a:xfrm rot="10800000">
            <a:off x="10877869" y="8617273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86A2AFD-6FDA-E5FB-0992-FC6C40B84A5C}"/>
              </a:ext>
            </a:extLst>
          </p:cNvPr>
          <p:cNvCxnSpPr>
            <a:cxnSpLocks/>
          </p:cNvCxnSpPr>
          <p:nvPr/>
        </p:nvCxnSpPr>
        <p:spPr>
          <a:xfrm rot="10800000">
            <a:off x="8858567" y="1988522"/>
            <a:ext cx="0" cy="262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2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F4835-D67D-205B-F30F-13B228634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Rect">
            <a:extLst>
              <a:ext uri="{FF2B5EF4-FFF2-40B4-BE49-F238E27FC236}">
                <a16:creationId xmlns:a16="http://schemas.microsoft.com/office/drawing/2014/main" id="{0CC4E2A4-7842-3002-67E2-3F5EE79CA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77" name="Rect">
            <a:extLst>
              <a:ext uri="{FF2B5EF4-FFF2-40B4-BE49-F238E27FC236}">
                <a16:creationId xmlns:a16="http://schemas.microsoft.com/office/drawing/2014/main" id="{2D3A1C75-84C5-31EB-273E-05F57EF04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2183423" y="4456169"/>
            <a:ext cx="16459200" cy="9258300"/>
          </a:xfrm>
          <a:prstGeom prst="rect">
            <a:avLst/>
          </a:prstGeom>
        </p:spPr>
      </p:pic>
      <p:pic>
        <p:nvPicPr>
          <p:cNvPr id="879" name="Rect">
            <a:extLst>
              <a:ext uri="{FF2B5EF4-FFF2-40B4-BE49-F238E27FC236}">
                <a16:creationId xmlns:a16="http://schemas.microsoft.com/office/drawing/2014/main" id="{0695706F-717C-9BBD-8EE5-81B3CF8CF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81" name="929243a4-a9a9-45ce-b208-30f8c97c76ea">
            <a:extLst>
              <a:ext uri="{FF2B5EF4-FFF2-40B4-BE49-F238E27FC236}">
                <a16:creationId xmlns:a16="http://schemas.microsoft.com/office/drawing/2014/main" id="{68B3CA7A-3B57-ADF4-21CF-BCB3B8CBF7D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15" name="Click here to edit title-450">
            <a:extLst>
              <a:ext uri="{FF2B5EF4-FFF2-40B4-BE49-F238E27FC236}">
                <a16:creationId xmlns:a16="http://schemas.microsoft.com/office/drawing/2014/main" id="{E29F243F-42A5-639E-AD5E-39E5E5310C0B}"/>
              </a:ext>
            </a:extLst>
          </p:cNvPr>
          <p:cNvSpPr txBox="1"/>
          <p:nvPr/>
        </p:nvSpPr>
        <p:spPr>
          <a:xfrm>
            <a:off x="800100" y="465873"/>
            <a:ext cx="7591425" cy="6684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4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Who is eligible to apply?</a:t>
            </a:r>
          </a:p>
        </p:txBody>
      </p:sp>
      <p:pic>
        <p:nvPicPr>
          <p:cNvPr id="2" name="Rect">
            <a:extLst>
              <a:ext uri="{FF2B5EF4-FFF2-40B4-BE49-F238E27FC236}">
                <a16:creationId xmlns:a16="http://schemas.microsoft.com/office/drawing/2014/main" id="{7E856177-8A32-4C15-AE9A-770B2A236A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23645" y="1623607"/>
            <a:ext cx="533400" cy="533400"/>
          </a:xfrm>
          <a:prstGeom prst="rect">
            <a:avLst/>
          </a:prstGeom>
        </p:spPr>
      </p:pic>
      <p:sp>
        <p:nvSpPr>
          <p:cNvPr id="3" name="-0">
            <a:extLst>
              <a:ext uri="{FF2B5EF4-FFF2-40B4-BE49-F238E27FC236}">
                <a16:creationId xmlns:a16="http://schemas.microsoft.com/office/drawing/2014/main" id="{4135A9F4-6B8D-AAD6-6D51-3183CB8DD1E7}"/>
              </a:ext>
            </a:extLst>
          </p:cNvPr>
          <p:cNvSpPr txBox="1"/>
          <p:nvPr/>
        </p:nvSpPr>
        <p:spPr>
          <a:xfrm>
            <a:off x="1132528" y="1650277"/>
            <a:ext cx="161925" cy="43204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100" spc="-50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1</a:t>
            </a:r>
          </a:p>
        </p:txBody>
      </p:sp>
      <p:sp>
        <p:nvSpPr>
          <p:cNvPr id="4" name="Description of a primary heading-0">
            <a:extLst>
              <a:ext uri="{FF2B5EF4-FFF2-40B4-BE49-F238E27FC236}">
                <a16:creationId xmlns:a16="http://schemas.microsoft.com/office/drawing/2014/main" id="{0C416FDA-97EA-D89C-98E2-2DC46756739E}"/>
              </a:ext>
            </a:extLst>
          </p:cNvPr>
          <p:cNvSpPr txBox="1"/>
          <p:nvPr/>
        </p:nvSpPr>
        <p:spPr>
          <a:xfrm>
            <a:off x="1685645" y="1685129"/>
            <a:ext cx="7715810" cy="33586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Minimum 3 private sector firms from eligible countries</a:t>
            </a:r>
          </a:p>
        </p:txBody>
      </p:sp>
      <p:pic>
        <p:nvPicPr>
          <p:cNvPr id="6" name="Rect">
            <a:extLst>
              <a:ext uri="{FF2B5EF4-FFF2-40B4-BE49-F238E27FC236}">
                <a16:creationId xmlns:a16="http://schemas.microsoft.com/office/drawing/2014/main" id="{6595C75A-16F9-601C-8463-C9ADF30F54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23645" y="2538007"/>
            <a:ext cx="533400" cy="533400"/>
          </a:xfrm>
          <a:prstGeom prst="rect">
            <a:avLst/>
          </a:prstGeom>
        </p:spPr>
      </p:pic>
      <p:sp>
        <p:nvSpPr>
          <p:cNvPr id="7" name="-1">
            <a:extLst>
              <a:ext uri="{FF2B5EF4-FFF2-40B4-BE49-F238E27FC236}">
                <a16:creationId xmlns:a16="http://schemas.microsoft.com/office/drawing/2014/main" id="{32428F7E-5706-F29E-68E4-100C45849242}"/>
              </a:ext>
            </a:extLst>
          </p:cNvPr>
          <p:cNvSpPr txBox="1"/>
          <p:nvPr/>
        </p:nvSpPr>
        <p:spPr>
          <a:xfrm>
            <a:off x="1100334" y="2564677"/>
            <a:ext cx="228600" cy="43204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100" spc="-50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2</a:t>
            </a:r>
          </a:p>
        </p:txBody>
      </p:sp>
      <p:sp>
        <p:nvSpPr>
          <p:cNvPr id="8" name="Description of a primary heading-1">
            <a:extLst>
              <a:ext uri="{FF2B5EF4-FFF2-40B4-BE49-F238E27FC236}">
                <a16:creationId xmlns:a16="http://schemas.microsoft.com/office/drawing/2014/main" id="{32069F64-8C49-6B57-5231-7938B408D572}"/>
              </a:ext>
            </a:extLst>
          </p:cNvPr>
          <p:cNvSpPr txBox="1"/>
          <p:nvPr/>
        </p:nvSpPr>
        <p:spPr>
          <a:xfrm>
            <a:off x="1685645" y="2674024"/>
            <a:ext cx="7048500" cy="33586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Designated lead entity with legal registration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AEDE2A5D-46FE-B304-8CE6-1EA697D0FF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23645" y="3452407"/>
            <a:ext cx="533400" cy="533400"/>
          </a:xfrm>
          <a:prstGeom prst="rect">
            <a:avLst/>
          </a:prstGeom>
        </p:spPr>
      </p:pic>
      <p:sp>
        <p:nvSpPr>
          <p:cNvPr id="10" name="-2">
            <a:extLst>
              <a:ext uri="{FF2B5EF4-FFF2-40B4-BE49-F238E27FC236}">
                <a16:creationId xmlns:a16="http://schemas.microsoft.com/office/drawing/2014/main" id="{C5119EA0-34A0-7C52-3DDB-AAB73D93C126}"/>
              </a:ext>
            </a:extLst>
          </p:cNvPr>
          <p:cNvSpPr txBox="1"/>
          <p:nvPr/>
        </p:nvSpPr>
        <p:spPr>
          <a:xfrm>
            <a:off x="1100334" y="3479077"/>
            <a:ext cx="228600" cy="43204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100" spc="-50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3</a:t>
            </a:r>
          </a:p>
        </p:txBody>
      </p:sp>
      <p:sp>
        <p:nvSpPr>
          <p:cNvPr id="11" name="Description of a primary heading-2">
            <a:extLst>
              <a:ext uri="{FF2B5EF4-FFF2-40B4-BE49-F238E27FC236}">
                <a16:creationId xmlns:a16="http://schemas.microsoft.com/office/drawing/2014/main" id="{A98DD64D-0BED-C6F4-4FA8-5E4BFDB46799}"/>
              </a:ext>
            </a:extLst>
          </p:cNvPr>
          <p:cNvSpPr txBox="1"/>
          <p:nvPr/>
        </p:nvSpPr>
        <p:spPr>
          <a:xfrm>
            <a:off x="1685645" y="3551176"/>
            <a:ext cx="7048500" cy="33586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Commitment to collaborative cluster methodology</a:t>
            </a:r>
          </a:p>
        </p:txBody>
      </p:sp>
      <p:pic>
        <p:nvPicPr>
          <p:cNvPr id="13" name="Rect">
            <a:extLst>
              <a:ext uri="{FF2B5EF4-FFF2-40B4-BE49-F238E27FC236}">
                <a16:creationId xmlns:a16="http://schemas.microsoft.com/office/drawing/2014/main" id="{B113D5AC-DC9D-2568-738B-C941C8950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901495" y="4523438"/>
            <a:ext cx="5170076" cy="3715266"/>
          </a:xfrm>
          <a:prstGeom prst="rect">
            <a:avLst/>
          </a:prstGeom>
        </p:spPr>
      </p:pic>
      <p:sp>
        <p:nvSpPr>
          <p:cNvPr id="14" name="Primary Heading-0">
            <a:extLst>
              <a:ext uri="{FF2B5EF4-FFF2-40B4-BE49-F238E27FC236}">
                <a16:creationId xmlns:a16="http://schemas.microsoft.com/office/drawing/2014/main" id="{6AB91C18-8D25-A12A-29AF-5471B550AFAC}"/>
              </a:ext>
            </a:extLst>
          </p:cNvPr>
          <p:cNvSpPr txBox="1"/>
          <p:nvPr/>
        </p:nvSpPr>
        <p:spPr>
          <a:xfrm>
            <a:off x="604668" y="4774635"/>
            <a:ext cx="6016674" cy="316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b="1" spc="-16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Eligible Cluster Members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6CA37-21A9-48A9-691F-8BA0F7B809DC}"/>
              </a:ext>
            </a:extLst>
          </p:cNvPr>
          <p:cNvSpPr txBox="1"/>
          <p:nvPr/>
        </p:nvSpPr>
        <p:spPr>
          <a:xfrm>
            <a:off x="1102697" y="5341876"/>
            <a:ext cx="45326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P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rivate sector firms, business support organisations (BSOs), industry associations, trade and investment authorities, regional association organisations, small business development centers, NGOs, and universities and academic institutions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9D88D-B1F3-0527-F0C8-C5087860245E}"/>
              </a:ext>
            </a:extLst>
          </p:cNvPr>
          <p:cNvSpPr txBox="1"/>
          <p:nvPr/>
        </p:nvSpPr>
        <p:spPr>
          <a:xfrm>
            <a:off x="354623" y="8450907"/>
            <a:ext cx="119936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0" dirty="0">
                <a:solidFill>
                  <a:schemeClr val="bg1"/>
                </a:solidFill>
                <a:effectLst/>
                <a:latin typeface="Montserrat" pitchFamily="2" charset="0"/>
              </a:rPr>
              <a:t>* Non-Caribbean firms and entities can participate 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provided a minimum of 3 Caribbean private sector firms are included.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100" b="0" i="0" dirty="0">
              <a:solidFill>
                <a:schemeClr val="bg1"/>
              </a:solidFill>
              <a:effectLst/>
              <a:latin typeface="Montserrat" pitchFamily="2" charset="0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** P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articipating cluster/value chain members must be </a:t>
            </a:r>
            <a:r>
              <a:rPr lang="en-US" sz="2100" b="1" i="0" dirty="0">
                <a:solidFill>
                  <a:schemeClr val="bg1"/>
                </a:solidFill>
                <a:effectLst/>
                <a:latin typeface="Montserrat" pitchFamily="2" charset="0"/>
              </a:rPr>
              <a:t>formally registered/incorporated entities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.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7" name="Rect">
            <a:extLst>
              <a:ext uri="{FF2B5EF4-FFF2-40B4-BE49-F238E27FC236}">
                <a16:creationId xmlns:a16="http://schemas.microsoft.com/office/drawing/2014/main" id="{9D069282-0A3E-3B9C-440A-AABC0E246B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6410327" y="4539546"/>
            <a:ext cx="5170076" cy="37152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91729B-B7AC-C507-389D-D4FC1A738FBD}"/>
              </a:ext>
            </a:extLst>
          </p:cNvPr>
          <p:cNvSpPr txBox="1"/>
          <p:nvPr/>
        </p:nvSpPr>
        <p:spPr>
          <a:xfrm>
            <a:off x="7078542" y="5429587"/>
            <a:ext cx="407509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Antigua and Barbuda, Bahamas, Barbados, Belize, Dominica, Grenada, Guyana, Jamaica, St. Lucia, St. Kitts and Nevis, St. Vincent and the Grenadines, Suriname, Trinidad &amp; Tobago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9" name="Primary Heading-0">
            <a:extLst>
              <a:ext uri="{FF2B5EF4-FFF2-40B4-BE49-F238E27FC236}">
                <a16:creationId xmlns:a16="http://schemas.microsoft.com/office/drawing/2014/main" id="{636C33BC-5D7F-6F29-AA1D-DBDD1EFE7B62}"/>
              </a:ext>
            </a:extLst>
          </p:cNvPr>
          <p:cNvSpPr txBox="1"/>
          <p:nvPr/>
        </p:nvSpPr>
        <p:spPr>
          <a:xfrm>
            <a:off x="5946249" y="4799822"/>
            <a:ext cx="6016674" cy="316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100" b="1" spc="-16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Eligible Countries (13)</a:t>
            </a:r>
          </a:p>
        </p:txBody>
      </p:sp>
    </p:spTree>
    <p:extLst>
      <p:ext uri="{BB962C8B-B14F-4D97-AF65-F5344CB8AC3E}">
        <p14:creationId xmlns:p14="http://schemas.microsoft.com/office/powerpoint/2010/main" val="116512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BDAAC-B605-4049-1241-772D9AD2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Rect">
            <a:extLst>
              <a:ext uri="{FF2B5EF4-FFF2-40B4-BE49-F238E27FC236}">
                <a16:creationId xmlns:a16="http://schemas.microsoft.com/office/drawing/2014/main" id="{778F2711-5AD1-BAD5-6978-2E4C3F3B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77" name="Rect">
            <a:extLst>
              <a:ext uri="{FF2B5EF4-FFF2-40B4-BE49-F238E27FC236}">
                <a16:creationId xmlns:a16="http://schemas.microsoft.com/office/drawing/2014/main" id="{160F75A8-C4C6-DDE1-3380-D5E818306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879" name="Rect">
            <a:extLst>
              <a:ext uri="{FF2B5EF4-FFF2-40B4-BE49-F238E27FC236}">
                <a16:creationId xmlns:a16="http://schemas.microsoft.com/office/drawing/2014/main" id="{C7F32C80-0BAE-018A-C13C-DC83375E7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81" name="929243a4-a9a9-45ce-b208-30f8c97c76ea">
            <a:extLst>
              <a:ext uri="{FF2B5EF4-FFF2-40B4-BE49-F238E27FC236}">
                <a16:creationId xmlns:a16="http://schemas.microsoft.com/office/drawing/2014/main" id="{F0F29D2C-0BEB-56AC-D087-0D92F86604D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15" name="Click here to edit title-450">
            <a:extLst>
              <a:ext uri="{FF2B5EF4-FFF2-40B4-BE49-F238E27FC236}">
                <a16:creationId xmlns:a16="http://schemas.microsoft.com/office/drawing/2014/main" id="{909E062A-DF54-9F3F-3FF6-EB0FF920727F}"/>
              </a:ext>
            </a:extLst>
          </p:cNvPr>
          <p:cNvSpPr txBox="1"/>
          <p:nvPr/>
        </p:nvSpPr>
        <p:spPr>
          <a:xfrm>
            <a:off x="800100" y="465873"/>
            <a:ext cx="9899745" cy="6684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4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How will proposals be evaluated?</a:t>
            </a:r>
          </a:p>
        </p:txBody>
      </p:sp>
      <p:pic>
        <p:nvPicPr>
          <p:cNvPr id="20" name="Rect">
            <a:extLst>
              <a:ext uri="{FF2B5EF4-FFF2-40B4-BE49-F238E27FC236}">
                <a16:creationId xmlns:a16="http://schemas.microsoft.com/office/drawing/2014/main" id="{AF6A2583-D221-2810-39E0-D97BA73393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88526" y="1908870"/>
            <a:ext cx="457200" cy="457200"/>
          </a:xfrm>
          <a:prstGeom prst="rect">
            <a:avLst/>
          </a:prstGeom>
        </p:spPr>
      </p:pic>
      <p:sp>
        <p:nvSpPr>
          <p:cNvPr id="21" name="-0">
            <a:extLst>
              <a:ext uri="{FF2B5EF4-FFF2-40B4-BE49-F238E27FC236}">
                <a16:creationId xmlns:a16="http://schemas.microsoft.com/office/drawing/2014/main" id="{99B92827-8C0E-D262-9D89-96C197CC066E}"/>
              </a:ext>
            </a:extLst>
          </p:cNvPr>
          <p:cNvSpPr txBox="1"/>
          <p:nvPr/>
        </p:nvSpPr>
        <p:spPr>
          <a:xfrm>
            <a:off x="1067596" y="1931730"/>
            <a:ext cx="142875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1</a:t>
            </a:r>
          </a:p>
        </p:txBody>
      </p:sp>
      <p:sp>
        <p:nvSpPr>
          <p:cNvPr id="22" name="Primary Heading-0">
            <a:extLst>
              <a:ext uri="{FF2B5EF4-FFF2-40B4-BE49-F238E27FC236}">
                <a16:creationId xmlns:a16="http://schemas.microsoft.com/office/drawing/2014/main" id="{507D72EF-3563-11A2-7F7F-C72270EEC153}"/>
              </a:ext>
            </a:extLst>
          </p:cNvPr>
          <p:cNvSpPr txBox="1"/>
          <p:nvPr/>
        </p:nvSpPr>
        <p:spPr>
          <a:xfrm>
            <a:off x="1650526" y="1719609"/>
            <a:ext cx="86582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Revenue generation (sales &amp; exports) and/or job creation (~25%)</a:t>
            </a:r>
          </a:p>
        </p:txBody>
      </p:sp>
      <p:sp>
        <p:nvSpPr>
          <p:cNvPr id="23" name="Description of a primary heading-0">
            <a:extLst>
              <a:ext uri="{FF2B5EF4-FFF2-40B4-BE49-F238E27FC236}">
                <a16:creationId xmlns:a16="http://schemas.microsoft.com/office/drawing/2014/main" id="{E59C6F73-D044-69F5-2693-5DFC7468EDC1}"/>
              </a:ext>
            </a:extLst>
          </p:cNvPr>
          <p:cNvSpPr txBox="1"/>
          <p:nvPr/>
        </p:nvSpPr>
        <p:spPr>
          <a:xfrm>
            <a:off x="1650526" y="2198811"/>
            <a:ext cx="8658225" cy="69493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Potential for increased sales, exports, new jobs, including new green jobs/ jobs requiring new green skills.</a:t>
            </a:r>
          </a:p>
        </p:txBody>
      </p:sp>
      <p:pic>
        <p:nvPicPr>
          <p:cNvPr id="24" name="Rect">
            <a:extLst>
              <a:ext uri="{FF2B5EF4-FFF2-40B4-BE49-F238E27FC236}">
                <a16:creationId xmlns:a16="http://schemas.microsoft.com/office/drawing/2014/main" id="{B9B401F9-22DD-4E8D-8160-FB63BD287F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88526" y="3645432"/>
            <a:ext cx="457200" cy="457200"/>
          </a:xfrm>
          <a:prstGeom prst="rect">
            <a:avLst/>
          </a:prstGeom>
        </p:spPr>
      </p:pic>
      <p:sp>
        <p:nvSpPr>
          <p:cNvPr id="25" name="-1">
            <a:extLst>
              <a:ext uri="{FF2B5EF4-FFF2-40B4-BE49-F238E27FC236}">
                <a16:creationId xmlns:a16="http://schemas.microsoft.com/office/drawing/2014/main" id="{82801563-F85B-B074-EDFC-8E06D4343156}"/>
              </a:ext>
            </a:extLst>
          </p:cNvPr>
          <p:cNvSpPr txBox="1"/>
          <p:nvPr/>
        </p:nvSpPr>
        <p:spPr>
          <a:xfrm>
            <a:off x="1040069" y="3668292"/>
            <a:ext cx="200025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2</a:t>
            </a:r>
          </a:p>
        </p:txBody>
      </p:sp>
      <p:sp>
        <p:nvSpPr>
          <p:cNvPr id="26" name="Primary Heading-1">
            <a:extLst>
              <a:ext uri="{FF2B5EF4-FFF2-40B4-BE49-F238E27FC236}">
                <a16:creationId xmlns:a16="http://schemas.microsoft.com/office/drawing/2014/main" id="{5A81881E-7CB1-E238-9225-711CA07F765F}"/>
              </a:ext>
            </a:extLst>
          </p:cNvPr>
          <p:cNvSpPr txBox="1"/>
          <p:nvPr/>
        </p:nvSpPr>
        <p:spPr>
          <a:xfrm>
            <a:off x="1650526" y="3456075"/>
            <a:ext cx="86582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Mainstreaming climate for competitiveness (~15%)</a:t>
            </a:r>
          </a:p>
        </p:txBody>
      </p:sp>
      <p:sp>
        <p:nvSpPr>
          <p:cNvPr id="27" name="Description of a primary heading-1">
            <a:extLst>
              <a:ext uri="{FF2B5EF4-FFF2-40B4-BE49-F238E27FC236}">
                <a16:creationId xmlns:a16="http://schemas.microsoft.com/office/drawing/2014/main" id="{0CC3D2C7-540A-6376-851E-126A2B1A2094}"/>
              </a:ext>
            </a:extLst>
          </p:cNvPr>
          <p:cNvSpPr txBox="1"/>
          <p:nvPr/>
        </p:nvSpPr>
        <p:spPr>
          <a:xfrm>
            <a:off x="1650526" y="3935373"/>
            <a:ext cx="9760424" cy="74539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no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Alignment of climate initiatives with economic goals ( reducing emissions, improving climate resilience, creating innovative green goods or services)</a:t>
            </a:r>
          </a:p>
        </p:txBody>
      </p:sp>
      <p:pic>
        <p:nvPicPr>
          <p:cNvPr id="28" name="Rect">
            <a:extLst>
              <a:ext uri="{FF2B5EF4-FFF2-40B4-BE49-F238E27FC236}">
                <a16:creationId xmlns:a16="http://schemas.microsoft.com/office/drawing/2014/main" id="{9BBF8E46-04E7-F032-349C-8ABA176B75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14400" y="5378242"/>
            <a:ext cx="457200" cy="457200"/>
          </a:xfrm>
          <a:prstGeom prst="rect">
            <a:avLst/>
          </a:prstGeom>
        </p:spPr>
      </p:pic>
      <p:sp>
        <p:nvSpPr>
          <p:cNvPr id="29" name="-2">
            <a:extLst>
              <a:ext uri="{FF2B5EF4-FFF2-40B4-BE49-F238E27FC236}">
                <a16:creationId xmlns:a16="http://schemas.microsoft.com/office/drawing/2014/main" id="{72861353-1C9F-1068-AD9E-417660CCD0A7}"/>
              </a:ext>
            </a:extLst>
          </p:cNvPr>
          <p:cNvSpPr txBox="1"/>
          <p:nvPr/>
        </p:nvSpPr>
        <p:spPr>
          <a:xfrm>
            <a:off x="1065943" y="5401102"/>
            <a:ext cx="200025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3</a:t>
            </a:r>
          </a:p>
        </p:txBody>
      </p:sp>
      <p:sp>
        <p:nvSpPr>
          <p:cNvPr id="30" name="Primary Heading-2">
            <a:extLst>
              <a:ext uri="{FF2B5EF4-FFF2-40B4-BE49-F238E27FC236}">
                <a16:creationId xmlns:a16="http://schemas.microsoft.com/office/drawing/2014/main" id="{D3542F99-1972-A42B-39F3-DE76A0A93930}"/>
              </a:ext>
            </a:extLst>
          </p:cNvPr>
          <p:cNvSpPr txBox="1"/>
          <p:nvPr/>
        </p:nvSpPr>
        <p:spPr>
          <a:xfrm>
            <a:off x="1676400" y="5188980"/>
            <a:ext cx="86582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Gender, diversity and inclusion (~15%)</a:t>
            </a:r>
          </a:p>
        </p:txBody>
      </p:sp>
      <p:sp>
        <p:nvSpPr>
          <p:cNvPr id="31" name="Description of a primary heading-2">
            <a:extLst>
              <a:ext uri="{FF2B5EF4-FFF2-40B4-BE49-F238E27FC236}">
                <a16:creationId xmlns:a16="http://schemas.microsoft.com/office/drawing/2014/main" id="{F446242A-8758-2CB3-D027-2139698FF95F}"/>
              </a:ext>
            </a:extLst>
          </p:cNvPr>
          <p:cNvSpPr txBox="1"/>
          <p:nvPr/>
        </p:nvSpPr>
        <p:spPr>
          <a:xfrm>
            <a:off x="1676400" y="5668183"/>
            <a:ext cx="8658225" cy="69493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Activities that benefit diverse and vulnerable groups and/or new jobs for women and other vulnerable or marginalized groups.</a:t>
            </a:r>
          </a:p>
        </p:txBody>
      </p:sp>
      <p:pic>
        <p:nvPicPr>
          <p:cNvPr id="32" name="Rect">
            <a:extLst>
              <a:ext uri="{FF2B5EF4-FFF2-40B4-BE49-F238E27FC236}">
                <a16:creationId xmlns:a16="http://schemas.microsoft.com/office/drawing/2014/main" id="{2FCA6EEF-2C7D-A9ED-A828-ABBF3FA0CF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52500" y="7072138"/>
            <a:ext cx="457200" cy="457200"/>
          </a:xfrm>
          <a:prstGeom prst="rect">
            <a:avLst/>
          </a:prstGeom>
        </p:spPr>
      </p:pic>
      <p:sp>
        <p:nvSpPr>
          <p:cNvPr id="33" name="-2">
            <a:extLst>
              <a:ext uri="{FF2B5EF4-FFF2-40B4-BE49-F238E27FC236}">
                <a16:creationId xmlns:a16="http://schemas.microsoft.com/office/drawing/2014/main" id="{57ABE0D9-87D5-1C01-F686-2DFB6FCDB884}"/>
              </a:ext>
            </a:extLst>
          </p:cNvPr>
          <p:cNvSpPr txBox="1"/>
          <p:nvPr/>
        </p:nvSpPr>
        <p:spPr>
          <a:xfrm>
            <a:off x="1104043" y="7094998"/>
            <a:ext cx="200025" cy="37619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4</a:t>
            </a:r>
          </a:p>
        </p:txBody>
      </p:sp>
      <p:sp>
        <p:nvSpPr>
          <p:cNvPr id="34" name="Primary Heading-2">
            <a:extLst>
              <a:ext uri="{FF2B5EF4-FFF2-40B4-BE49-F238E27FC236}">
                <a16:creationId xmlns:a16="http://schemas.microsoft.com/office/drawing/2014/main" id="{457ECA6D-447F-85C4-D9CC-1B961774C4D8}"/>
              </a:ext>
            </a:extLst>
          </p:cNvPr>
          <p:cNvSpPr txBox="1"/>
          <p:nvPr/>
        </p:nvSpPr>
        <p:spPr>
          <a:xfrm>
            <a:off x="1714500" y="6882876"/>
            <a:ext cx="86582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Project feasibility (~25%)</a:t>
            </a:r>
          </a:p>
        </p:txBody>
      </p:sp>
      <p:sp>
        <p:nvSpPr>
          <p:cNvPr id="35" name="Description of a primary heading-2">
            <a:extLst>
              <a:ext uri="{FF2B5EF4-FFF2-40B4-BE49-F238E27FC236}">
                <a16:creationId xmlns:a16="http://schemas.microsoft.com/office/drawing/2014/main" id="{D3BCF2E0-13AA-A12D-FC0B-46507DC659BA}"/>
              </a:ext>
            </a:extLst>
          </p:cNvPr>
          <p:cNvSpPr txBox="1"/>
          <p:nvPr/>
        </p:nvSpPr>
        <p:spPr>
          <a:xfrm>
            <a:off x="1714500" y="7362079"/>
            <a:ext cx="9449369" cy="69493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Feasibility based on global market demand, ability to meet market demand, cluster resources and commitment, and risk management</a:t>
            </a:r>
          </a:p>
        </p:txBody>
      </p:sp>
      <p:pic>
        <p:nvPicPr>
          <p:cNvPr id="36" name="Rect">
            <a:extLst>
              <a:ext uri="{FF2B5EF4-FFF2-40B4-BE49-F238E27FC236}">
                <a16:creationId xmlns:a16="http://schemas.microsoft.com/office/drawing/2014/main" id="{6097D4E8-27B0-4B47-3516-281C4F95D4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60284" y="8655253"/>
            <a:ext cx="457200" cy="457200"/>
          </a:xfrm>
          <a:prstGeom prst="rect">
            <a:avLst/>
          </a:prstGeom>
        </p:spPr>
      </p:pic>
      <p:sp>
        <p:nvSpPr>
          <p:cNvPr id="37" name="-2">
            <a:extLst>
              <a:ext uri="{FF2B5EF4-FFF2-40B4-BE49-F238E27FC236}">
                <a16:creationId xmlns:a16="http://schemas.microsoft.com/office/drawing/2014/main" id="{5F6DA2C2-EDC6-5302-AC4F-DFECABBD60A5}"/>
              </a:ext>
            </a:extLst>
          </p:cNvPr>
          <p:cNvSpPr txBox="1"/>
          <p:nvPr/>
        </p:nvSpPr>
        <p:spPr>
          <a:xfrm>
            <a:off x="1111827" y="8678113"/>
            <a:ext cx="200025" cy="37619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5</a:t>
            </a:r>
          </a:p>
        </p:txBody>
      </p:sp>
      <p:sp>
        <p:nvSpPr>
          <p:cNvPr id="38" name="Primary Heading-2">
            <a:extLst>
              <a:ext uri="{FF2B5EF4-FFF2-40B4-BE49-F238E27FC236}">
                <a16:creationId xmlns:a16="http://schemas.microsoft.com/office/drawing/2014/main" id="{220469C7-C0DB-B218-6208-252DFC60873C}"/>
              </a:ext>
            </a:extLst>
          </p:cNvPr>
          <p:cNvSpPr txBox="1"/>
          <p:nvPr/>
        </p:nvSpPr>
        <p:spPr>
          <a:xfrm>
            <a:off x="1765146" y="8569582"/>
            <a:ext cx="86582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Sustainability and scalability (~20%) </a:t>
            </a:r>
          </a:p>
        </p:txBody>
      </p:sp>
      <p:sp>
        <p:nvSpPr>
          <p:cNvPr id="39" name="Description of a primary heading-2">
            <a:extLst>
              <a:ext uri="{FF2B5EF4-FFF2-40B4-BE49-F238E27FC236}">
                <a16:creationId xmlns:a16="http://schemas.microsoft.com/office/drawing/2014/main" id="{A9B72CD3-7A61-913B-7E83-7D2F8BB08776}"/>
              </a:ext>
            </a:extLst>
          </p:cNvPr>
          <p:cNvSpPr txBox="1"/>
          <p:nvPr/>
        </p:nvSpPr>
        <p:spPr>
          <a:xfrm>
            <a:off x="1765146" y="8934516"/>
            <a:ext cx="8658225" cy="69493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Likelihood of sustaining and scaling the results achieved once project ends</a:t>
            </a:r>
          </a:p>
        </p:txBody>
      </p:sp>
    </p:spTree>
    <p:extLst>
      <p:ext uri="{BB962C8B-B14F-4D97-AF65-F5344CB8AC3E}">
        <p14:creationId xmlns:p14="http://schemas.microsoft.com/office/powerpoint/2010/main" val="16285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3E4F5-2A8A-ACAD-157B-BC06B0355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Rect">
            <a:extLst>
              <a:ext uri="{FF2B5EF4-FFF2-40B4-BE49-F238E27FC236}">
                <a16:creationId xmlns:a16="http://schemas.microsoft.com/office/drawing/2014/main" id="{324FFF0D-D94D-F146-2303-DE22636E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77" name="Rect">
            <a:extLst>
              <a:ext uri="{FF2B5EF4-FFF2-40B4-BE49-F238E27FC236}">
                <a16:creationId xmlns:a16="http://schemas.microsoft.com/office/drawing/2014/main" id="{9F8B2218-791B-7674-B222-702F0720BA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879" name="Rect">
            <a:extLst>
              <a:ext uri="{FF2B5EF4-FFF2-40B4-BE49-F238E27FC236}">
                <a16:creationId xmlns:a16="http://schemas.microsoft.com/office/drawing/2014/main" id="{FDDE80C1-1316-C226-5A7E-95040FF6A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1816361" y="2781504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15" name="Click here to edit title-450">
            <a:extLst>
              <a:ext uri="{FF2B5EF4-FFF2-40B4-BE49-F238E27FC236}">
                <a16:creationId xmlns:a16="http://schemas.microsoft.com/office/drawing/2014/main" id="{6FABB01B-E721-E0B7-A238-553A886D831E}"/>
              </a:ext>
            </a:extLst>
          </p:cNvPr>
          <p:cNvSpPr txBox="1"/>
          <p:nvPr/>
        </p:nvSpPr>
        <p:spPr>
          <a:xfrm>
            <a:off x="800100" y="465873"/>
            <a:ext cx="9899745" cy="6684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4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What are the awards?</a:t>
            </a:r>
          </a:p>
        </p:txBody>
      </p:sp>
      <p:pic>
        <p:nvPicPr>
          <p:cNvPr id="2" name="Rect">
            <a:extLst>
              <a:ext uri="{FF2B5EF4-FFF2-40B4-BE49-F238E27FC236}">
                <a16:creationId xmlns:a16="http://schemas.microsoft.com/office/drawing/2014/main" id="{CF323B97-0B29-3C8E-B22D-A27102DFE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4400" y="1668112"/>
            <a:ext cx="457200" cy="457200"/>
          </a:xfrm>
          <a:prstGeom prst="rect">
            <a:avLst/>
          </a:prstGeom>
        </p:spPr>
      </p:pic>
      <p:sp>
        <p:nvSpPr>
          <p:cNvPr id="3" name="-0">
            <a:extLst>
              <a:ext uri="{FF2B5EF4-FFF2-40B4-BE49-F238E27FC236}">
                <a16:creationId xmlns:a16="http://schemas.microsoft.com/office/drawing/2014/main" id="{2D19A351-A0FB-A2A8-0813-C2E6BE543161}"/>
              </a:ext>
            </a:extLst>
          </p:cNvPr>
          <p:cNvSpPr txBox="1"/>
          <p:nvPr/>
        </p:nvSpPr>
        <p:spPr>
          <a:xfrm>
            <a:off x="1093470" y="1690972"/>
            <a:ext cx="142875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1</a:t>
            </a:r>
          </a:p>
        </p:txBody>
      </p:sp>
      <p:sp>
        <p:nvSpPr>
          <p:cNvPr id="4" name="Primary Heading-0">
            <a:extLst>
              <a:ext uri="{FF2B5EF4-FFF2-40B4-BE49-F238E27FC236}">
                <a16:creationId xmlns:a16="http://schemas.microsoft.com/office/drawing/2014/main" id="{441AD24C-46BF-B28A-AF19-5874644FBDFE}"/>
              </a:ext>
            </a:extLst>
          </p:cNvPr>
          <p:cNvSpPr txBox="1"/>
          <p:nvPr/>
        </p:nvSpPr>
        <p:spPr>
          <a:xfrm>
            <a:off x="1683073" y="1638503"/>
            <a:ext cx="9911443" cy="7398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Technical Assistance: </a:t>
            </a:r>
            <a:r>
              <a:rPr lang="en-US" sz="2100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Expert support to refine proposals into </a:t>
            </a: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Cluster Development Plans </a:t>
            </a:r>
            <a:r>
              <a:rPr lang="en-US" sz="2100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(CDPs)</a:t>
            </a:r>
          </a:p>
        </p:txBody>
      </p:sp>
      <p:pic>
        <p:nvPicPr>
          <p:cNvPr id="5" name="Rect">
            <a:extLst>
              <a:ext uri="{FF2B5EF4-FFF2-40B4-BE49-F238E27FC236}">
                <a16:creationId xmlns:a16="http://schemas.microsoft.com/office/drawing/2014/main" id="{40593FD2-2002-03FF-EEBB-AC46C6FD24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4400" y="2931426"/>
            <a:ext cx="457200" cy="457200"/>
          </a:xfrm>
          <a:prstGeom prst="rect">
            <a:avLst/>
          </a:prstGeom>
        </p:spPr>
      </p:pic>
      <p:sp>
        <p:nvSpPr>
          <p:cNvPr id="6" name="-1">
            <a:extLst>
              <a:ext uri="{FF2B5EF4-FFF2-40B4-BE49-F238E27FC236}">
                <a16:creationId xmlns:a16="http://schemas.microsoft.com/office/drawing/2014/main" id="{EE3F1CFC-2BAC-0B14-BF61-D767F6DA0E75}"/>
              </a:ext>
            </a:extLst>
          </p:cNvPr>
          <p:cNvSpPr txBox="1"/>
          <p:nvPr/>
        </p:nvSpPr>
        <p:spPr>
          <a:xfrm>
            <a:off x="1065943" y="2954286"/>
            <a:ext cx="200025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2</a:t>
            </a:r>
          </a:p>
        </p:txBody>
      </p:sp>
      <p:sp>
        <p:nvSpPr>
          <p:cNvPr id="7" name="Primary Heading-1">
            <a:extLst>
              <a:ext uri="{FF2B5EF4-FFF2-40B4-BE49-F238E27FC236}">
                <a16:creationId xmlns:a16="http://schemas.microsoft.com/office/drawing/2014/main" id="{55481456-3C9D-5A68-45F1-975ABC033D36}"/>
              </a:ext>
            </a:extLst>
          </p:cNvPr>
          <p:cNvSpPr txBox="1"/>
          <p:nvPr/>
        </p:nvSpPr>
        <p:spPr>
          <a:xfrm>
            <a:off x="1683073" y="2931426"/>
            <a:ext cx="9420225" cy="7398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Grant Awards: </a:t>
            </a:r>
            <a:r>
              <a:rPr lang="en-US" sz="2100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Up to $300,000, covering 80% of the project budget</a:t>
            </a:r>
          </a:p>
          <a:p>
            <a:pPr algn="l">
              <a:lnSpc>
                <a:spcPts val="3024"/>
              </a:lnSpc>
            </a:pPr>
            <a:endParaRPr lang="en-US" sz="2100" b="1" spc="-74" dirty="0">
              <a:solidFill>
                <a:srgbClr val="FFFFFF">
                  <a:alpha val="100000"/>
                </a:srgbClr>
              </a:solidFill>
              <a:latin typeface="Montserrat" panose="00000700000000000000" pitchFamily="2" charset="0"/>
            </a:endParaRPr>
          </a:p>
        </p:txBody>
      </p:sp>
      <p:sp>
        <p:nvSpPr>
          <p:cNvPr id="8" name="Description of a primary heading-1">
            <a:extLst>
              <a:ext uri="{FF2B5EF4-FFF2-40B4-BE49-F238E27FC236}">
                <a16:creationId xmlns:a16="http://schemas.microsoft.com/office/drawing/2014/main" id="{415C78D8-F7A5-C1ED-72A1-EFE1A24B9742}"/>
              </a:ext>
            </a:extLst>
          </p:cNvPr>
          <p:cNvSpPr txBox="1"/>
          <p:nvPr/>
        </p:nvSpPr>
        <p:spPr>
          <a:xfrm>
            <a:off x="1683073" y="3410724"/>
            <a:ext cx="9420225" cy="68544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Funds allocated for Technical Assistance (TA) services, including hiring of </a:t>
            </a:r>
            <a:r>
              <a:rPr lang="en-US" sz="1800" b="1" u="sng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MANDATORY</a:t>
            </a: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 Cluster Manager</a:t>
            </a:r>
          </a:p>
        </p:txBody>
      </p:sp>
      <p:sp>
        <p:nvSpPr>
          <p:cNvPr id="9" name="Primary Heading-2">
            <a:extLst>
              <a:ext uri="{FF2B5EF4-FFF2-40B4-BE49-F238E27FC236}">
                <a16:creationId xmlns:a16="http://schemas.microsoft.com/office/drawing/2014/main" id="{BC4E1EE5-7D45-BE1A-8083-04C660ABABF2}"/>
              </a:ext>
            </a:extLst>
          </p:cNvPr>
          <p:cNvSpPr txBox="1"/>
          <p:nvPr/>
        </p:nvSpPr>
        <p:spPr>
          <a:xfrm>
            <a:off x="1683073" y="4313218"/>
            <a:ext cx="94202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Procurement Note</a:t>
            </a:r>
          </a:p>
        </p:txBody>
      </p:sp>
      <p:sp>
        <p:nvSpPr>
          <p:cNvPr id="10" name="Description of a primary heading-2">
            <a:extLst>
              <a:ext uri="{FF2B5EF4-FFF2-40B4-BE49-F238E27FC236}">
                <a16:creationId xmlns:a16="http://schemas.microsoft.com/office/drawing/2014/main" id="{3CEEC3AC-0BF8-A036-1D74-57F31B8E1EB0}"/>
              </a:ext>
            </a:extLst>
          </p:cNvPr>
          <p:cNvSpPr txBox="1"/>
          <p:nvPr/>
        </p:nvSpPr>
        <p:spPr>
          <a:xfrm>
            <a:off x="1683073" y="4703743"/>
            <a:ext cx="9420225" cy="32637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For TA consultancy, CC+ funding cannot be used to purchase goods or equipment.</a:t>
            </a:r>
          </a:p>
        </p:txBody>
      </p:sp>
      <p:pic>
        <p:nvPicPr>
          <p:cNvPr id="11" name="Rect">
            <a:extLst>
              <a:ext uri="{FF2B5EF4-FFF2-40B4-BE49-F238E27FC236}">
                <a16:creationId xmlns:a16="http://schemas.microsoft.com/office/drawing/2014/main" id="{A780AF32-3EBA-5EE5-C9E1-99E18F6F7B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91462" y="5424987"/>
            <a:ext cx="457200" cy="457200"/>
          </a:xfrm>
          <a:prstGeom prst="rect">
            <a:avLst/>
          </a:prstGeom>
        </p:spPr>
      </p:pic>
      <p:sp>
        <p:nvSpPr>
          <p:cNvPr id="12" name="-1">
            <a:extLst>
              <a:ext uri="{FF2B5EF4-FFF2-40B4-BE49-F238E27FC236}">
                <a16:creationId xmlns:a16="http://schemas.microsoft.com/office/drawing/2014/main" id="{697DE234-EBEA-053C-07F5-D81CCF7C1A77}"/>
              </a:ext>
            </a:extLst>
          </p:cNvPr>
          <p:cNvSpPr txBox="1"/>
          <p:nvPr/>
        </p:nvSpPr>
        <p:spPr>
          <a:xfrm>
            <a:off x="1143005" y="5447847"/>
            <a:ext cx="200025" cy="37619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3" dirty="0">
                <a:solidFill>
                  <a:srgbClr val="232323">
                    <a:alpha val="100000"/>
                  </a:srgbClr>
                </a:solidFill>
                <a:latin typeface="Montserrat SemiBold" panose="00000700000000000000" pitchFamily="2" charset="0"/>
              </a:rPr>
              <a:t>3</a:t>
            </a:r>
          </a:p>
        </p:txBody>
      </p:sp>
      <p:sp>
        <p:nvSpPr>
          <p:cNvPr id="13" name="Primary Heading-1">
            <a:extLst>
              <a:ext uri="{FF2B5EF4-FFF2-40B4-BE49-F238E27FC236}">
                <a16:creationId xmlns:a16="http://schemas.microsoft.com/office/drawing/2014/main" id="{42EFCB09-260D-EF1C-083B-3D24AFC4EC8F}"/>
              </a:ext>
            </a:extLst>
          </p:cNvPr>
          <p:cNvSpPr txBox="1"/>
          <p:nvPr/>
        </p:nvSpPr>
        <p:spPr>
          <a:xfrm>
            <a:off x="1649754" y="5442228"/>
            <a:ext cx="9420225" cy="433400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3024"/>
              </a:lnSpc>
              <a:spcAft>
                <a:spcPts val="2000"/>
              </a:spcAft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Counterpart Contributions: </a:t>
            </a:r>
            <a:r>
              <a:rPr lang="en-US" sz="2100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50% cash &amp; 50% in-kind</a:t>
            </a:r>
          </a:p>
          <a:p>
            <a:pPr>
              <a:lnSpc>
                <a:spcPts val="3024"/>
              </a:lnSpc>
              <a:spcAft>
                <a:spcPts val="2000"/>
              </a:spcAft>
            </a:pPr>
            <a:r>
              <a:rPr lang="en-US" sz="2100" dirty="0">
                <a:solidFill>
                  <a:schemeClr val="bg1"/>
                </a:solidFill>
                <a:latin typeface="Montserrat" pitchFamily="2" charset="0"/>
              </a:rPr>
              <a:t>C</a:t>
            </a:r>
            <a:r>
              <a:rPr lang="en-US" sz="2100" i="0" dirty="0">
                <a:solidFill>
                  <a:schemeClr val="bg1"/>
                </a:solidFill>
                <a:effectLst/>
                <a:latin typeface="Montserrat" pitchFamily="2" charset="0"/>
              </a:rPr>
              <a:t>ounterpart resources can come from one or more cluster members</a:t>
            </a:r>
          </a:p>
          <a:p>
            <a:pPr>
              <a:lnSpc>
                <a:spcPts val="3024"/>
              </a:lnSpc>
              <a:spcAft>
                <a:spcPts val="2000"/>
              </a:spcAft>
            </a:pPr>
            <a:r>
              <a:rPr lang="en-US" sz="2100" i="0" dirty="0">
                <a:solidFill>
                  <a:schemeClr val="bg1"/>
                </a:solidFill>
                <a:effectLst/>
                <a:latin typeface="Montserrat" pitchFamily="2" charset="0"/>
              </a:rPr>
              <a:t>Contributions should demonstrate additionality </a:t>
            </a:r>
            <a:r>
              <a:rPr lang="en-US" sz="2100" i="1" dirty="0">
                <a:solidFill>
                  <a:schemeClr val="bg1"/>
                </a:solidFill>
                <a:latin typeface="Montserrat" pitchFamily="2" charset="0"/>
              </a:rPr>
              <a:t>(</a:t>
            </a:r>
            <a:r>
              <a:rPr lang="en-US" sz="2100" i="1" dirty="0">
                <a:solidFill>
                  <a:schemeClr val="bg1"/>
                </a:solidFill>
                <a:effectLst/>
                <a:latin typeface="Montserrat" pitchFamily="2" charset="0"/>
              </a:rPr>
              <a:t>i.e., they support activities that are either new, would not have been undertaken, or would not have been completed as quickly without CC+ support)</a:t>
            </a:r>
          </a:p>
          <a:p>
            <a:pPr>
              <a:lnSpc>
                <a:spcPts val="3024"/>
              </a:lnSpc>
              <a:spcAft>
                <a:spcPts val="2000"/>
              </a:spcAft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 </a:t>
            </a:r>
          </a:p>
          <a:p>
            <a:pPr>
              <a:lnSpc>
                <a:spcPts val="3024"/>
              </a:lnSpc>
              <a:spcAft>
                <a:spcPts val="2000"/>
              </a:spcAft>
            </a:pPr>
            <a:endParaRPr lang="en-US" sz="2100" b="1" spc="-74" dirty="0">
              <a:solidFill>
                <a:srgbClr val="FFFFFF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>
              <a:lnSpc>
                <a:spcPts val="3024"/>
              </a:lnSpc>
              <a:spcAft>
                <a:spcPts val="20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Rect">
            <a:extLst>
              <a:ext uri="{FF2B5EF4-FFF2-40B4-BE49-F238E27FC236}">
                <a16:creationId xmlns:a16="http://schemas.microsoft.com/office/drawing/2014/main" id="{3242548F-E658-9A8A-59FE-233A290CBE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609313" y="8486910"/>
            <a:ext cx="914400" cy="914400"/>
          </a:xfrm>
          <a:prstGeom prst="rect">
            <a:avLst/>
          </a:prstGeom>
        </p:spPr>
      </p:pic>
      <p:sp>
        <p:nvSpPr>
          <p:cNvPr id="15" name="Primary Heading-0">
            <a:extLst>
              <a:ext uri="{FF2B5EF4-FFF2-40B4-BE49-F238E27FC236}">
                <a16:creationId xmlns:a16="http://schemas.microsoft.com/office/drawing/2014/main" id="{33D9D8DB-A585-DAD1-9A21-5E2E5743CC0C}"/>
              </a:ext>
            </a:extLst>
          </p:cNvPr>
          <p:cNvSpPr txBox="1"/>
          <p:nvPr/>
        </p:nvSpPr>
        <p:spPr>
          <a:xfrm>
            <a:off x="9662861" y="8694497"/>
            <a:ext cx="2089111" cy="51879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052"/>
              </a:lnSpc>
            </a:pPr>
            <a:r>
              <a:rPr lang="en-US" sz="1500" spc="-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Staff time allocated to manage project</a:t>
            </a:r>
          </a:p>
        </p:txBody>
      </p:sp>
      <p:pic>
        <p:nvPicPr>
          <p:cNvPr id="16" name="Rect">
            <a:extLst>
              <a:ext uri="{FF2B5EF4-FFF2-40B4-BE49-F238E27FC236}">
                <a16:creationId xmlns:a16="http://schemas.microsoft.com/office/drawing/2014/main" id="{03D4F7BF-50B4-D41B-56A0-829EF9CEAF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74341" y="8371437"/>
            <a:ext cx="914400" cy="914400"/>
          </a:xfrm>
          <a:prstGeom prst="rect">
            <a:avLst/>
          </a:prstGeom>
        </p:spPr>
      </p:pic>
      <p:sp>
        <p:nvSpPr>
          <p:cNvPr id="17" name="Primary Heading-1">
            <a:extLst>
              <a:ext uri="{FF2B5EF4-FFF2-40B4-BE49-F238E27FC236}">
                <a16:creationId xmlns:a16="http://schemas.microsoft.com/office/drawing/2014/main" id="{1623CFB0-A3CF-C517-8272-90D34277251D}"/>
              </a:ext>
            </a:extLst>
          </p:cNvPr>
          <p:cNvSpPr txBox="1"/>
          <p:nvPr/>
        </p:nvSpPr>
        <p:spPr>
          <a:xfrm>
            <a:off x="1959239" y="8453624"/>
            <a:ext cx="2745825" cy="78810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052"/>
              </a:lnSpc>
            </a:pPr>
            <a:r>
              <a:rPr lang="en-US" sz="1500" spc="-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Equipment &amp; facilities provided for cluster consultants, training, etc.</a:t>
            </a:r>
          </a:p>
        </p:txBody>
      </p:sp>
      <p:pic>
        <p:nvPicPr>
          <p:cNvPr id="18" name="Rect">
            <a:extLst>
              <a:ext uri="{FF2B5EF4-FFF2-40B4-BE49-F238E27FC236}">
                <a16:creationId xmlns:a16="http://schemas.microsoft.com/office/drawing/2014/main" id="{9605853E-24D8-2F99-E404-BE46F62EBF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876792" y="8488082"/>
            <a:ext cx="914400" cy="914400"/>
          </a:xfrm>
          <a:prstGeom prst="rect">
            <a:avLst/>
          </a:prstGeom>
        </p:spPr>
      </p:pic>
      <p:pic>
        <p:nvPicPr>
          <p:cNvPr id="19" name="iconNode2">
            <a:extLst>
              <a:ext uri="{FF2B5EF4-FFF2-40B4-BE49-F238E27FC236}">
                <a16:creationId xmlns:a16="http://schemas.microsoft.com/office/drawing/2014/main" id="{62174E6A-332E-E1A2-F213-2CDE05587F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C3D37C21-318B-4773-9E74-9F862BC4EFEE}">
                <asvg:svgBlip xmlns:a16="http://schemas.microsoft.com/office/drawing/2014/main" xmlns:a14="http://schemas.microsoft.com/office/drawing/2010/main" xmlns:p14="http://schemas.microsoft.com/office/powerpoint/2010/main" xmlns:asvg="http://schemas.microsoft.com/office/drawing/2016/SVG/main" xmlns="" r:embed="rId538"/>
                <a14:useLocalDpi xmlns:a16="http://schemas.microsoft.com/office/drawing/2014/main" xmlns:asvg="http://schemas.microsoft.com/office/drawing/2016/SVG/main" xmlns:p14="http://schemas.microsoft.com/office/powerpoint/2010/main"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05392" y="8716682"/>
            <a:ext cx="457200" cy="457200"/>
          </a:xfrm>
          <a:prstGeom prst="rect">
            <a:avLst/>
          </a:prstGeom>
        </p:spPr>
      </p:pic>
      <p:sp>
        <p:nvSpPr>
          <p:cNvPr id="40" name="Primary Heading-2">
            <a:extLst>
              <a:ext uri="{FF2B5EF4-FFF2-40B4-BE49-F238E27FC236}">
                <a16:creationId xmlns:a16="http://schemas.microsoft.com/office/drawing/2014/main" id="{983BBCC5-D156-D34A-6640-CC7904BA9FCA}"/>
              </a:ext>
            </a:extLst>
          </p:cNvPr>
          <p:cNvSpPr txBox="1"/>
          <p:nvPr/>
        </p:nvSpPr>
        <p:spPr>
          <a:xfrm>
            <a:off x="5974614" y="8487577"/>
            <a:ext cx="2212422" cy="78810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052"/>
              </a:lnSpc>
            </a:pPr>
            <a:r>
              <a:rPr lang="en-US" sz="1500" spc="-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Other operational costs directly tied to project implementation</a:t>
            </a:r>
          </a:p>
        </p:txBody>
      </p:sp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E1B69D61-3072-59E2-6AB3-5B5446F7FF79}"/>
              </a:ext>
            </a:extLst>
          </p:cNvPr>
          <p:cNvPicPr>
            <a:picLocks noChangeAspect="1"/>
          </p:cNvPicPr>
          <p:nvPr/>
        </p:nvPicPr>
        <p:blipFill>
          <a:blip r:embed="rId539">
            <a:extLst>
              <a:ext uri="{96DAC541-7B7A-43D3-8B79-37D633B846F1}">
                <asvg:svgBlip xmlns:asvg="http://schemas.microsoft.com/office/drawing/2016/SVG/main" r:embed="rId540"/>
              </a:ext>
            </a:extLst>
          </a:blip>
          <a:stretch>
            <a:fillRect/>
          </a:stretch>
        </p:blipFill>
        <p:spPr>
          <a:xfrm>
            <a:off x="8633083" y="8694497"/>
            <a:ext cx="483710" cy="483710"/>
          </a:xfrm>
          <a:prstGeom prst="rect">
            <a:avLst/>
          </a:prstGeom>
        </p:spPr>
      </p:pic>
      <p:pic>
        <p:nvPicPr>
          <p:cNvPr id="42" name="Graphic 41" descr="Office worker female with solid fill">
            <a:extLst>
              <a:ext uri="{FF2B5EF4-FFF2-40B4-BE49-F238E27FC236}">
                <a16:creationId xmlns:a16="http://schemas.microsoft.com/office/drawing/2014/main" id="{AC299D52-4424-6C0A-AFA0-051B0C2E35A4}"/>
              </a:ext>
            </a:extLst>
          </p:cNvPr>
          <p:cNvPicPr>
            <a:picLocks noChangeAspect="1"/>
          </p:cNvPicPr>
          <p:nvPr/>
        </p:nvPicPr>
        <p:blipFill>
          <a:blip r:embed="rId541">
            <a:extLst>
              <a:ext uri="{96DAC541-7B7A-43D3-8B79-37D633B846F1}">
                <asvg:svgBlip xmlns:asvg="http://schemas.microsoft.com/office/drawing/2016/SVG/main" r:embed="rId542"/>
              </a:ext>
            </a:extLst>
          </a:blip>
          <a:stretch>
            <a:fillRect/>
          </a:stretch>
        </p:blipFill>
        <p:spPr>
          <a:xfrm>
            <a:off x="8988790" y="8694497"/>
            <a:ext cx="484632" cy="484632"/>
          </a:xfrm>
          <a:prstGeom prst="rect">
            <a:avLst/>
          </a:prstGeom>
        </p:spPr>
      </p:pic>
      <p:pic>
        <p:nvPicPr>
          <p:cNvPr id="43" name="Graphic 42" descr="City with solid fill">
            <a:extLst>
              <a:ext uri="{FF2B5EF4-FFF2-40B4-BE49-F238E27FC236}">
                <a16:creationId xmlns:a16="http://schemas.microsoft.com/office/drawing/2014/main" id="{3C1FFBF8-2873-A3C8-FC60-BA9932A3A2C5}"/>
              </a:ext>
            </a:extLst>
          </p:cNvPr>
          <p:cNvPicPr>
            <a:picLocks noChangeAspect="1"/>
          </p:cNvPicPr>
          <p:nvPr/>
        </p:nvPicPr>
        <p:blipFill>
          <a:blip r:embed="rId543">
            <a:extLst>
              <a:ext uri="{96DAC541-7B7A-43D3-8B79-37D633B846F1}">
                <asvg:svgBlip xmlns:asvg="http://schemas.microsoft.com/office/drawing/2016/SVG/main" r:embed="rId544"/>
              </a:ext>
            </a:extLst>
          </a:blip>
          <a:stretch>
            <a:fillRect/>
          </a:stretch>
        </p:blipFill>
        <p:spPr>
          <a:xfrm>
            <a:off x="969234" y="8499504"/>
            <a:ext cx="637225" cy="63722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66DD81-B597-F815-04E5-5A0B2560D60E}"/>
              </a:ext>
            </a:extLst>
          </p:cNvPr>
          <p:cNvCxnSpPr/>
          <p:nvPr/>
        </p:nvCxnSpPr>
        <p:spPr>
          <a:xfrm>
            <a:off x="12469837" y="1651578"/>
            <a:ext cx="0" cy="7058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7EAD41-03A6-3FC3-A56F-EB5B74C674C8}"/>
              </a:ext>
            </a:extLst>
          </p:cNvPr>
          <p:cNvSpPr txBox="1"/>
          <p:nvPr/>
        </p:nvSpPr>
        <p:spPr>
          <a:xfrm>
            <a:off x="12591295" y="465873"/>
            <a:ext cx="5435771" cy="96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24"/>
              </a:lnSpc>
              <a:spcAft>
                <a:spcPts val="2000"/>
              </a:spcAft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Eligible Expenses:</a:t>
            </a:r>
          </a:p>
          <a:p>
            <a:pPr marL="285750" indent="-28575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Technical assistance and training in areas such as:</a:t>
            </a:r>
          </a:p>
          <a:p>
            <a:pPr lvl="1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– Process and product development</a:t>
            </a:r>
          </a:p>
          <a:p>
            <a:pPr lvl="1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– Improvement of quality and design of products and services</a:t>
            </a:r>
          </a:p>
          <a:p>
            <a:pPr lvl="1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– Improvement in commercial, financial, environmental and strategic management</a:t>
            </a:r>
          </a:p>
          <a:p>
            <a:pPr lvl="1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– Assessment and implementation of quality systems</a:t>
            </a:r>
          </a:p>
          <a:p>
            <a:pPr lvl="1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– Access to markets and market intelligence, including attending international fairs and participation in international missions</a:t>
            </a:r>
          </a:p>
          <a:p>
            <a:pPr lvl="1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Attending fairs, expos, workshops and fora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Capacity-building activities including training, education and awareness​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Research such as baseline and feasibility studies, market research, etc. 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Action plan development and implementation​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Stakeholder engagement activities</a:t>
            </a:r>
          </a:p>
          <a:p>
            <a:pPr marL="285750" indent="-28575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Hiring of Cluster manager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Creation of monitoring, reporting, and verification systems​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Procurement of digital and technological solutions, website development, marketing materials, etc.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Certification schemes</a:t>
            </a:r>
          </a:p>
          <a:p>
            <a:pPr marL="285750" indent="-285750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Knowledge generation (publications, etc.)</a:t>
            </a:r>
          </a:p>
          <a:p>
            <a:pPr marL="285750" indent="-285750" algn="just" rtl="0" fontAlgn="base">
              <a:lnSpc>
                <a:spcPts val="2100"/>
              </a:lnSpc>
              <a:buFont typeface="Wingdings" panose="05000000000000000000" pitchFamily="2" charset="2"/>
              <a:buChar char="ü"/>
            </a:pPr>
            <a:endParaRPr lang="en-US" sz="1600" spc="-18" dirty="0">
              <a:solidFill>
                <a:srgbClr val="FFFFFF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just" rtl="0" fontAlgn="base">
              <a:lnSpc>
                <a:spcPts val="2100"/>
              </a:lnSpc>
            </a:pPr>
            <a:r>
              <a:rPr lang="en-US" sz="1600" b="1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NOTE: </a:t>
            </a:r>
          </a:p>
          <a:p>
            <a:pPr algn="just" rtl="0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* Expenditures must comply with IDB guidelines and reflect cost-effectiveness. ​</a:t>
            </a:r>
          </a:p>
          <a:p>
            <a:pPr algn="just" rtl="0" fontAlgn="base">
              <a:lnSpc>
                <a:spcPts val="2100"/>
              </a:lnSpc>
            </a:pPr>
            <a:r>
              <a:rPr lang="en-US" sz="16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** Operating/management costs and capital goods costs are typically not eligible for financing.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52B1-5985-67A0-BDD4-0DC8E2A2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Rect">
            <a:extLst>
              <a:ext uri="{FF2B5EF4-FFF2-40B4-BE49-F238E27FC236}">
                <a16:creationId xmlns:a16="http://schemas.microsoft.com/office/drawing/2014/main" id="{C1098D1A-CB4A-B915-9C77-9A3B0F847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77" name="Rect">
            <a:extLst>
              <a:ext uri="{FF2B5EF4-FFF2-40B4-BE49-F238E27FC236}">
                <a16:creationId xmlns:a16="http://schemas.microsoft.com/office/drawing/2014/main" id="{8237F587-174D-B9DE-0EA4-68A1343F6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879" name="Rect">
            <a:extLst>
              <a:ext uri="{FF2B5EF4-FFF2-40B4-BE49-F238E27FC236}">
                <a16:creationId xmlns:a16="http://schemas.microsoft.com/office/drawing/2014/main" id="{B4D4479B-A6B9-608D-5ED5-4F7E431CA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81" name="929243a4-a9a9-45ce-b208-30f8c97c76ea">
            <a:extLst>
              <a:ext uri="{FF2B5EF4-FFF2-40B4-BE49-F238E27FC236}">
                <a16:creationId xmlns:a16="http://schemas.microsoft.com/office/drawing/2014/main" id="{A71DF8E3-599E-1DF7-2B4C-32C46D4E12D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1849100" y="2743200"/>
            <a:ext cx="5638800" cy="6743700"/>
          </a:xfrm>
          <a:prstGeom prst="rect">
            <a:avLst/>
          </a:prstGeom>
          <a:effectLst>
            <a:outerShdw blurRad="28575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15" name="Click here to edit title-450">
            <a:extLst>
              <a:ext uri="{FF2B5EF4-FFF2-40B4-BE49-F238E27FC236}">
                <a16:creationId xmlns:a16="http://schemas.microsoft.com/office/drawing/2014/main" id="{42A79C63-E103-FE6F-F982-F525B107ECA6}"/>
              </a:ext>
            </a:extLst>
          </p:cNvPr>
          <p:cNvSpPr txBox="1"/>
          <p:nvPr/>
        </p:nvSpPr>
        <p:spPr>
          <a:xfrm>
            <a:off x="800100" y="465873"/>
            <a:ext cx="9899745" cy="6684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400" b="1" spc="-147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How can I apply?</a:t>
            </a:r>
          </a:p>
        </p:txBody>
      </p:sp>
      <p:pic>
        <p:nvPicPr>
          <p:cNvPr id="20" name="iconNode0">
            <a:extLst>
              <a:ext uri="{FF2B5EF4-FFF2-40B4-BE49-F238E27FC236}">
                <a16:creationId xmlns:a16="http://schemas.microsoft.com/office/drawing/2014/main" id="{60AFB7D3-14CA-895A-35FF-AB2B4BAAE7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46842" y="1548989"/>
            <a:ext cx="1371600" cy="1371600"/>
          </a:xfrm>
          <a:prstGeom prst="rect">
            <a:avLst/>
          </a:prstGeom>
        </p:spPr>
      </p:pic>
      <p:sp>
        <p:nvSpPr>
          <p:cNvPr id="21" name="Primary Heading-0">
            <a:extLst>
              <a:ext uri="{FF2B5EF4-FFF2-40B4-BE49-F238E27FC236}">
                <a16:creationId xmlns:a16="http://schemas.microsoft.com/office/drawing/2014/main" id="{A03B72DE-2869-E806-BC0B-94FBB9524228}"/>
              </a:ext>
            </a:extLst>
          </p:cNvPr>
          <p:cNvSpPr txBox="1"/>
          <p:nvPr/>
        </p:nvSpPr>
        <p:spPr>
          <a:xfrm>
            <a:off x="2547042" y="1755491"/>
            <a:ext cx="85820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Step 1</a:t>
            </a:r>
          </a:p>
        </p:txBody>
      </p:sp>
      <p:sp>
        <p:nvSpPr>
          <p:cNvPr id="22" name="Description of a primary heading-0">
            <a:extLst>
              <a:ext uri="{FF2B5EF4-FFF2-40B4-BE49-F238E27FC236}">
                <a16:creationId xmlns:a16="http://schemas.microsoft.com/office/drawing/2014/main" id="{950D59B8-B8C2-0A83-44D3-E8706722AE97}"/>
              </a:ext>
            </a:extLst>
          </p:cNvPr>
          <p:cNvSpPr txBox="1"/>
          <p:nvPr/>
        </p:nvSpPr>
        <p:spPr>
          <a:xfrm>
            <a:off x="2547042" y="2234789"/>
            <a:ext cx="8582025" cy="105400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Complete online application form.</a:t>
            </a:r>
          </a:p>
          <a:p>
            <a:pPr algn="l">
              <a:lnSpc>
                <a:spcPts val="2808"/>
              </a:lnSpc>
            </a:pPr>
            <a:endParaRPr lang="en-US" sz="2100" spc="-18" dirty="0">
              <a:solidFill>
                <a:srgbClr val="FFFFFF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2808"/>
              </a:lnSpc>
            </a:pPr>
            <a:endParaRPr lang="en-US" sz="2100" spc="-18" dirty="0">
              <a:solidFill>
                <a:srgbClr val="FFFFFF">
                  <a:alpha val="100000"/>
                </a:srgbClr>
              </a:solidFill>
              <a:latin typeface="Montserrat" panose="00000700000000000000" pitchFamily="2" charset="0"/>
            </a:endParaRPr>
          </a:p>
        </p:txBody>
      </p:sp>
      <p:pic>
        <p:nvPicPr>
          <p:cNvPr id="23" name="iconNode1">
            <a:extLst>
              <a:ext uri="{FF2B5EF4-FFF2-40B4-BE49-F238E27FC236}">
                <a16:creationId xmlns:a16="http://schemas.microsoft.com/office/drawing/2014/main" id="{299B2500-2D79-AE3C-8B21-FA19920BD5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914400" y="4001052"/>
            <a:ext cx="1371600" cy="1371600"/>
          </a:xfrm>
          <a:prstGeom prst="rect">
            <a:avLst/>
          </a:prstGeom>
        </p:spPr>
      </p:pic>
      <p:sp>
        <p:nvSpPr>
          <p:cNvPr id="24" name="Primary Heading-1">
            <a:extLst>
              <a:ext uri="{FF2B5EF4-FFF2-40B4-BE49-F238E27FC236}">
                <a16:creationId xmlns:a16="http://schemas.microsoft.com/office/drawing/2014/main" id="{F8767A6A-574D-8222-8004-6C89BA125961}"/>
              </a:ext>
            </a:extLst>
          </p:cNvPr>
          <p:cNvSpPr txBox="1"/>
          <p:nvPr/>
        </p:nvSpPr>
        <p:spPr>
          <a:xfrm>
            <a:off x="2514600" y="4268895"/>
            <a:ext cx="85820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Step 2</a:t>
            </a:r>
          </a:p>
        </p:txBody>
      </p:sp>
      <p:sp>
        <p:nvSpPr>
          <p:cNvPr id="25" name="Description of a primary heading-1">
            <a:extLst>
              <a:ext uri="{FF2B5EF4-FFF2-40B4-BE49-F238E27FC236}">
                <a16:creationId xmlns:a16="http://schemas.microsoft.com/office/drawing/2014/main" id="{A314B202-8477-972A-8E56-0A0E1F78DA95}"/>
              </a:ext>
            </a:extLst>
          </p:cNvPr>
          <p:cNvSpPr txBox="1"/>
          <p:nvPr/>
        </p:nvSpPr>
        <p:spPr>
          <a:xfrm>
            <a:off x="2514600" y="4748193"/>
            <a:ext cx="8582025" cy="320844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Complete and upload</a:t>
            </a:r>
            <a:r>
              <a:rPr lang="en-US" sz="2100" b="1" u="sng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 four </a:t>
            </a: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mandatory annexes:</a:t>
            </a:r>
            <a:b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</a:b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 - Annex I and II: Proposed Cluster Activities &amp; Budget</a:t>
            </a:r>
          </a:p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 - Cluster Member Information &amp; Baseline Data</a:t>
            </a:r>
          </a:p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 - Annex III: Letter of Commitment</a:t>
            </a:r>
          </a:p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 - Annex IV: Evidence of legal status of the lead entity</a:t>
            </a:r>
          </a:p>
          <a:p>
            <a:pPr algn="l">
              <a:lnSpc>
                <a:spcPts val="2808"/>
              </a:lnSpc>
            </a:pPr>
            <a:endParaRPr lang="en-US" sz="2100" spc="-18" dirty="0">
              <a:solidFill>
                <a:srgbClr val="FFFFFF">
                  <a:alpha val="100000"/>
                </a:srgbClr>
              </a:solidFill>
              <a:latin typeface="Montserrat" panose="00000700000000000000" pitchFamily="2" charset="0"/>
            </a:endParaRPr>
          </a:p>
          <a:p>
            <a:pPr algn="l">
              <a:lnSpc>
                <a:spcPts val="2808"/>
              </a:lnSpc>
            </a:pPr>
            <a:r>
              <a:rPr lang="en-US" sz="2100" i="1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Optional: </a:t>
            </a: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Short video (max. 5 mins) or presentation showcasing your cluster</a:t>
            </a:r>
          </a:p>
          <a:p>
            <a:pPr algn="l">
              <a:lnSpc>
                <a:spcPts val="2808"/>
              </a:lnSpc>
            </a:pPr>
            <a:endParaRPr lang="en-US" sz="2100" b="1" spc="-18" dirty="0">
              <a:solidFill>
                <a:srgbClr val="FFFFFF">
                  <a:alpha val="100000"/>
                </a:srgbClr>
              </a:solidFill>
              <a:latin typeface="Montserrat" panose="00000700000000000000" pitchFamily="2" charset="0"/>
            </a:endParaRPr>
          </a:p>
        </p:txBody>
      </p:sp>
      <p:pic>
        <p:nvPicPr>
          <p:cNvPr id="26" name="iconNode2">
            <a:extLst>
              <a:ext uri="{FF2B5EF4-FFF2-40B4-BE49-F238E27FC236}">
                <a16:creationId xmlns:a16="http://schemas.microsoft.com/office/drawing/2014/main" id="{AB5C0F55-D2C2-D449-E98E-17E7F7FF67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946841" y="8401050"/>
            <a:ext cx="1371600" cy="1371600"/>
          </a:xfrm>
          <a:prstGeom prst="rect">
            <a:avLst/>
          </a:prstGeom>
        </p:spPr>
      </p:pic>
      <p:sp>
        <p:nvSpPr>
          <p:cNvPr id="27" name="Primary Heading-2">
            <a:extLst>
              <a:ext uri="{FF2B5EF4-FFF2-40B4-BE49-F238E27FC236}">
                <a16:creationId xmlns:a16="http://schemas.microsoft.com/office/drawing/2014/main" id="{2B244959-6714-CAA7-0FB4-172C9DA9E428}"/>
              </a:ext>
            </a:extLst>
          </p:cNvPr>
          <p:cNvSpPr txBox="1"/>
          <p:nvPr/>
        </p:nvSpPr>
        <p:spPr>
          <a:xfrm>
            <a:off x="2547041" y="8668893"/>
            <a:ext cx="8582025" cy="3550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Step 3</a:t>
            </a:r>
          </a:p>
        </p:txBody>
      </p:sp>
      <p:sp>
        <p:nvSpPr>
          <p:cNvPr id="28" name="Description of a primary heading-1">
            <a:extLst>
              <a:ext uri="{FF2B5EF4-FFF2-40B4-BE49-F238E27FC236}">
                <a16:creationId xmlns:a16="http://schemas.microsoft.com/office/drawing/2014/main" id="{3A0F9736-9B6C-22C9-3659-001E3893CCA1}"/>
              </a:ext>
            </a:extLst>
          </p:cNvPr>
          <p:cNvSpPr txBox="1"/>
          <p:nvPr/>
        </p:nvSpPr>
        <p:spPr>
          <a:xfrm>
            <a:off x="2547041" y="9184181"/>
            <a:ext cx="8582025" cy="33586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100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Submit by </a:t>
            </a:r>
            <a:r>
              <a:rPr lang="en-US" sz="2100" b="1" u="sng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February 14th, 2025</a:t>
            </a:r>
            <a:r>
              <a:rPr lang="en-US" sz="2100" b="1" spc="-18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64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514350"/>
            <a:ext cx="16459200" cy="9258300"/>
          </a:xfrm>
          <a:prstGeom prst="rect">
            <a:avLst/>
          </a:prstGeom>
        </p:spPr>
      </p:pic>
      <p:pic>
        <p:nvPicPr>
          <p:cNvPr id="3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22" name="Click here to edit title-46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2451740"/>
            <a:ext cx="12011025" cy="1104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200" b="1" spc="-252" dirty="0">
                <a:solidFill>
                  <a:srgbClr val="FFFFFF">
                    <a:alpha val="100000"/>
                  </a:srgbClr>
                </a:solidFill>
                <a:latin typeface="Montserrat" panose="00000700000000000000" pitchFamily="2" charset="0"/>
              </a:rPr>
              <a:t>APPLY NOW.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99244-4564-30E8-D5D8-804AB47828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1526"/>
          <a:stretch/>
        </p:blipFill>
        <p:spPr>
          <a:xfrm>
            <a:off x="800100" y="8982074"/>
            <a:ext cx="6611863" cy="790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FDEC0-43DF-9C15-1551-960DB93A3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05" y="3984710"/>
            <a:ext cx="3109326" cy="3109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45404-B4D2-300C-5B62-62E9F0AF5A27}"/>
              </a:ext>
            </a:extLst>
          </p:cNvPr>
          <p:cNvSpPr txBox="1"/>
          <p:nvPr/>
        </p:nvSpPr>
        <p:spPr>
          <a:xfrm>
            <a:off x="914400" y="7349215"/>
            <a:ext cx="1058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br>
              <a:rPr lang="en-US" b="1" i="0" dirty="0">
                <a:solidFill>
                  <a:srgbClr val="808080"/>
                </a:solidFill>
                <a:effectLst/>
                <a:latin typeface="Montserrat" pitchFamily="2" charset="0"/>
              </a:rPr>
            </a:br>
            <a:r>
              <a:rPr lang="en-US" sz="2100" b="1" i="0" dirty="0">
                <a:solidFill>
                  <a:schemeClr val="bg1"/>
                </a:solidFill>
                <a:effectLst/>
                <a:latin typeface="Montserrat" pitchFamily="2" charset="0"/>
              </a:rPr>
              <a:t>Questions?</a:t>
            </a:r>
          </a:p>
          <a:p>
            <a:pPr algn="l" fontAlgn="base"/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Submit all queries before </a:t>
            </a:r>
            <a:r>
              <a:rPr lang="en-US" sz="2100" b="1" i="0" dirty="0">
                <a:solidFill>
                  <a:schemeClr val="bg1"/>
                </a:solidFill>
                <a:effectLst/>
                <a:latin typeface="Montserrat" pitchFamily="2" charset="0"/>
              </a:rPr>
              <a:t>January 31st, 2025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itchFamily="2" charset="0"/>
              </a:rPr>
              <a:t> to </a:t>
            </a:r>
            <a:r>
              <a:rPr lang="en-US" sz="21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competecaribbean@iadb.org.</a:t>
            </a:r>
            <a:endParaRPr lang="en-US" sz="2100" b="0" i="0" dirty="0">
              <a:solidFill>
                <a:schemeClr val="bg1"/>
              </a:solidFill>
              <a:effectLst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0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</TotalTime>
  <Words>1348</Words>
  <Application>Microsoft Office PowerPoint</Application>
  <PresentationFormat>Custom</PresentationFormat>
  <Paragraphs>179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Montserrat SemiBold</vt:lpstr>
      <vt:lpstr>Wingdings</vt:lpstr>
      <vt:lpstr>Montserrat</vt:lpstr>
      <vt:lpstr>Calibri Light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2.0.26.0, docId: 11076696, orderId: 1373934</dc:title>
  <dc:creator>Presentations.AI Exporter</dc:creator>
  <cp:lastModifiedBy>Taitt, Nayaatha</cp:lastModifiedBy>
  <cp:revision>6</cp:revision>
  <dcterms:created xsi:type="dcterms:W3CDTF">2024-12-10T00:14:29Z</dcterms:created>
  <dcterms:modified xsi:type="dcterms:W3CDTF">2025-01-15T19:13:39Z</dcterms:modified>
</cp:coreProperties>
</file>